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1.xml" ContentType="application/vnd.openxmlformats-officedocument.themeOverr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265" r:id="rId3"/>
    <p:sldId id="257" r:id="rId4"/>
    <p:sldId id="260" r:id="rId5"/>
    <p:sldId id="270" r:id="rId6"/>
    <p:sldId id="267" r:id="rId7"/>
    <p:sldId id="269" r:id="rId8"/>
    <p:sldId id="271" r:id="rId9"/>
    <p:sldId id="268" r:id="rId10"/>
    <p:sldId id="263" r:id="rId11"/>
    <p:sldId id="266" r:id="rId12"/>
    <p:sldId id="272" r:id="rId13"/>
    <p:sldId id="273" r:id="rId14"/>
    <p:sldId id="274" r:id="rId15"/>
    <p:sldId id="275" r:id="rId16"/>
    <p:sldId id="276" r:id="rId17"/>
    <p:sldId id="277" r:id="rId18"/>
    <p:sldId id="278" r:id="rId19"/>
    <p:sldId id="279" r:id="rId20"/>
    <p:sldId id="280" r:id="rId21"/>
    <p:sldId id="281" r:id="rId22"/>
    <p:sldId id="282" r:id="rId23"/>
    <p:sldId id="283" r:id="rId24"/>
    <p:sldId id="285" r:id="rId25"/>
    <p:sldId id="284" r:id="rId26"/>
    <p:sldId id="286" r:id="rId27"/>
    <p:sldId id="287" r:id="rId28"/>
    <p:sldId id="289" r:id="rId29"/>
    <p:sldId id="288" r:id="rId30"/>
    <p:sldId id="290" r:id="rId31"/>
  </p:sldIdLst>
  <p:sldSz cx="12192000" cy="6858000"/>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93" autoAdjust="0"/>
    <p:restoredTop sz="94660"/>
  </p:normalViewPr>
  <p:slideViewPr>
    <p:cSldViewPr snapToGrid="0">
      <p:cViewPr varScale="1">
        <p:scale>
          <a:sx n="147" d="100"/>
          <a:sy n="147" d="100"/>
        </p:scale>
        <p:origin x="120" y="4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oleObject" Target="file:///C:\Users\e0071373\ownCloud\U&#382;duotys\2021-12-31%20PD%20ir%20MRU%20tyrimas\Nusikalstamu%20veiku%20sk%20mazejimas1.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xlsx"/></Relationships>
</file>

<file path=ppt/charts/_rels/chart3.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v>Nusikalstamų veikų skaičius Lietuvoje</c:v>
          </c:tx>
          <c:spPr>
            <a:ln w="28575" cap="rnd">
              <a:solidFill>
                <a:schemeClr val="accent1"/>
              </a:solidFill>
              <a:round/>
            </a:ln>
            <a:effectLst/>
          </c:spPr>
          <c:marker>
            <c:symbol val="circle"/>
            <c:size val="5"/>
            <c:spPr>
              <a:solidFill>
                <a:schemeClr val="accent1"/>
              </a:solidFill>
              <a:ln w="9525">
                <a:solidFill>
                  <a:schemeClr val="accent1"/>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'Nusikalstamos veikos'!$BP$1:$CP$1</c:f>
              <c:numCache>
                <c:formatCode>General</c:formatCode>
                <c:ptCount val="12"/>
                <c:pt idx="0">
                  <c:v>2010</c:v>
                </c:pt>
                <c:pt idx="1">
                  <c:v>2011</c:v>
                </c:pt>
                <c:pt idx="2">
                  <c:v>2012</c:v>
                </c:pt>
                <c:pt idx="3">
                  <c:v>2013</c:v>
                </c:pt>
                <c:pt idx="4">
                  <c:v>2014</c:v>
                </c:pt>
                <c:pt idx="5">
                  <c:v>2015</c:v>
                </c:pt>
                <c:pt idx="6">
                  <c:v>2016</c:v>
                </c:pt>
                <c:pt idx="7">
                  <c:v>2017</c:v>
                </c:pt>
                <c:pt idx="8">
                  <c:v>2018</c:v>
                </c:pt>
                <c:pt idx="9">
                  <c:v>2019</c:v>
                </c:pt>
                <c:pt idx="10">
                  <c:v>2020</c:v>
                </c:pt>
                <c:pt idx="11">
                  <c:v>2021</c:v>
                </c:pt>
              </c:numCache>
            </c:numRef>
          </c:cat>
          <c:val>
            <c:numRef>
              <c:f>'Nusikalstamos veikos'!$BP$4:$CP$4</c:f>
              <c:numCache>
                <c:formatCode>General</c:formatCode>
                <c:ptCount val="12"/>
                <c:pt idx="0">
                  <c:v>77669</c:v>
                </c:pt>
                <c:pt idx="1">
                  <c:v>79523</c:v>
                </c:pt>
                <c:pt idx="2">
                  <c:v>82492</c:v>
                </c:pt>
                <c:pt idx="3">
                  <c:v>84715</c:v>
                </c:pt>
                <c:pt idx="4">
                  <c:v>82872</c:v>
                </c:pt>
                <c:pt idx="5">
                  <c:v>72343</c:v>
                </c:pt>
                <c:pt idx="6">
                  <c:v>59075</c:v>
                </c:pt>
                <c:pt idx="7">
                  <c:v>64004</c:v>
                </c:pt>
                <c:pt idx="8">
                  <c:v>57944</c:v>
                </c:pt>
                <c:pt idx="9">
                  <c:v>51449</c:v>
                </c:pt>
                <c:pt idx="10">
                  <c:v>46306</c:v>
                </c:pt>
                <c:pt idx="11">
                  <c:v>42525</c:v>
                </c:pt>
              </c:numCache>
            </c:numRef>
          </c:val>
          <c:smooth val="0"/>
          <c:extLst>
            <c:ext xmlns:c16="http://schemas.microsoft.com/office/drawing/2014/chart" uri="{C3380CC4-5D6E-409C-BE32-E72D297353CC}">
              <c16:uniqueId val="{00000000-3876-4DBA-ADAE-E425A69690DC}"/>
            </c:ext>
          </c:extLst>
        </c:ser>
        <c:dLbls>
          <c:showLegendKey val="0"/>
          <c:showVal val="0"/>
          <c:showCatName val="0"/>
          <c:showSerName val="0"/>
          <c:showPercent val="0"/>
          <c:showBubbleSize val="0"/>
        </c:dLbls>
        <c:marker val="1"/>
        <c:smooth val="0"/>
        <c:axId val="1431869647"/>
        <c:axId val="1431867983"/>
      </c:lineChart>
      <c:lineChart>
        <c:grouping val="standard"/>
        <c:varyColors val="0"/>
        <c:ser>
          <c:idx val="1"/>
          <c:order val="1"/>
          <c:tx>
            <c:v>Nusikalstamų veikų sk. Lietuvoje 100000 gyv.</c:v>
          </c:tx>
          <c:spPr>
            <a:ln w="28575" cap="rnd">
              <a:solidFill>
                <a:schemeClr val="accent2"/>
              </a:solidFill>
              <a:round/>
            </a:ln>
            <a:effectLst/>
          </c:spPr>
          <c:marker>
            <c:symbol val="circle"/>
            <c:size val="5"/>
            <c:spPr>
              <a:solidFill>
                <a:schemeClr val="accent2"/>
              </a:solidFill>
              <a:ln w="9525">
                <a:solidFill>
                  <a:schemeClr val="accent2"/>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b"/>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'Nusikalstamos veikos'!$BP$1:$CP$1</c:f>
              <c:numCache>
                <c:formatCode>General</c:formatCode>
                <c:ptCount val="12"/>
                <c:pt idx="0">
                  <c:v>2010</c:v>
                </c:pt>
                <c:pt idx="1">
                  <c:v>2011</c:v>
                </c:pt>
                <c:pt idx="2">
                  <c:v>2012</c:v>
                </c:pt>
                <c:pt idx="3">
                  <c:v>2013</c:v>
                </c:pt>
                <c:pt idx="4">
                  <c:v>2014</c:v>
                </c:pt>
                <c:pt idx="5">
                  <c:v>2015</c:v>
                </c:pt>
                <c:pt idx="6">
                  <c:v>2016</c:v>
                </c:pt>
                <c:pt idx="7">
                  <c:v>2017</c:v>
                </c:pt>
                <c:pt idx="8">
                  <c:v>2018</c:v>
                </c:pt>
                <c:pt idx="9">
                  <c:v>2019</c:v>
                </c:pt>
                <c:pt idx="10">
                  <c:v>2020</c:v>
                </c:pt>
                <c:pt idx="11">
                  <c:v>2021</c:v>
                </c:pt>
              </c:numCache>
            </c:numRef>
          </c:cat>
          <c:val>
            <c:numRef>
              <c:f>'Nusikalstamos veikos'!$BP$5:$CP$5</c:f>
              <c:numCache>
                <c:formatCode>0</c:formatCode>
                <c:ptCount val="12"/>
                <c:pt idx="0" formatCode="General">
                  <c:v>2359.4</c:v>
                </c:pt>
                <c:pt idx="1" formatCode="General">
                  <c:v>2471.1</c:v>
                </c:pt>
                <c:pt idx="2" formatCode="General">
                  <c:v>2757.1</c:v>
                </c:pt>
                <c:pt idx="3" formatCode="General">
                  <c:v>2865.9</c:v>
                </c:pt>
                <c:pt idx="4" formatCode="General">
                  <c:v>2827.6</c:v>
                </c:pt>
                <c:pt idx="5" formatCode="General">
                  <c:v>2492.1999999999998</c:v>
                </c:pt>
                <c:pt idx="6" formatCode="General">
                  <c:v>2058.6</c:v>
                </c:pt>
                <c:pt idx="7" formatCode="General">
                  <c:v>2262.6999999999998</c:v>
                </c:pt>
                <c:pt idx="8" formatCode="General">
                  <c:v>2064.8000000000002</c:v>
                </c:pt>
                <c:pt idx="9" formatCode="General">
                  <c:v>1842.8</c:v>
                </c:pt>
                <c:pt idx="10" formatCode="General">
                  <c:v>1657.2</c:v>
                </c:pt>
                <c:pt idx="11" formatCode="General">
                  <c:v>1521.4</c:v>
                </c:pt>
              </c:numCache>
            </c:numRef>
          </c:val>
          <c:smooth val="0"/>
          <c:extLst>
            <c:ext xmlns:c16="http://schemas.microsoft.com/office/drawing/2014/chart" uri="{C3380CC4-5D6E-409C-BE32-E72D297353CC}">
              <c16:uniqueId val="{00000001-3876-4DBA-ADAE-E425A69690DC}"/>
            </c:ext>
          </c:extLst>
        </c:ser>
        <c:dLbls>
          <c:showLegendKey val="0"/>
          <c:showVal val="0"/>
          <c:showCatName val="0"/>
          <c:showSerName val="0"/>
          <c:showPercent val="0"/>
          <c:showBubbleSize val="0"/>
        </c:dLbls>
        <c:marker val="1"/>
        <c:smooth val="0"/>
        <c:axId val="1565483631"/>
        <c:axId val="1565485295"/>
      </c:lineChart>
      <c:catAx>
        <c:axId val="143186964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1431867983"/>
        <c:crosses val="autoZero"/>
        <c:auto val="1"/>
        <c:lblAlgn val="ctr"/>
        <c:lblOffset val="100"/>
        <c:noMultiLvlLbl val="0"/>
      </c:catAx>
      <c:valAx>
        <c:axId val="1431867983"/>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1431869647"/>
        <c:crosses val="autoZero"/>
        <c:crossBetween val="between"/>
      </c:valAx>
      <c:valAx>
        <c:axId val="1565485295"/>
        <c:scaling>
          <c:orientation val="minMax"/>
        </c:scaling>
        <c:delete val="0"/>
        <c:axPos val="r"/>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1565483631"/>
        <c:crosses val="max"/>
        <c:crossBetween val="between"/>
      </c:valAx>
      <c:catAx>
        <c:axId val="1565483631"/>
        <c:scaling>
          <c:orientation val="minMax"/>
        </c:scaling>
        <c:delete val="1"/>
        <c:axPos val="b"/>
        <c:numFmt formatCode="General" sourceLinked="1"/>
        <c:majorTickMark val="out"/>
        <c:minorTickMark val="none"/>
        <c:tickLblPos val="nextTo"/>
        <c:crossAx val="1565485295"/>
        <c:crosses val="autoZero"/>
        <c:auto val="1"/>
        <c:lblAlgn val="ctr"/>
        <c:lblOffset val="100"/>
        <c:noMultiLvlLbl val="0"/>
      </c:cat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clustered"/>
        <c:varyColors val="0"/>
        <c:ser>
          <c:idx val="0"/>
          <c:order val="0"/>
          <c:tx>
            <c:strRef>
              <c:f>Sheet2!$M$5</c:f>
              <c:strCache>
                <c:ptCount val="1"/>
                <c:pt idx="0">
                  <c:v>Dažnumas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tx1">
                        <a:lumMod val="75000"/>
                        <a:lumOff val="25000"/>
                      </a:schemeClr>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Sheet2!$L$6:$L$13</c:f>
              <c:strCache>
                <c:ptCount val="8"/>
                <c:pt idx="0">
                  <c:v>18-30</c:v>
                </c:pt>
                <c:pt idx="1">
                  <c:v>31-40</c:v>
                </c:pt>
                <c:pt idx="2">
                  <c:v>41-50</c:v>
                </c:pt>
                <c:pt idx="3">
                  <c:v>51-60</c:v>
                </c:pt>
                <c:pt idx="4">
                  <c:v>61-70</c:v>
                </c:pt>
                <c:pt idx="5">
                  <c:v>71-80</c:v>
                </c:pt>
                <c:pt idx="6">
                  <c:v>81+</c:v>
                </c:pt>
                <c:pt idx="7">
                  <c:v>Viso</c:v>
                </c:pt>
              </c:strCache>
            </c:strRef>
          </c:cat>
          <c:val>
            <c:numRef>
              <c:f>Sheet2!$M$6:$M$13</c:f>
              <c:numCache>
                <c:formatCode>General</c:formatCode>
                <c:ptCount val="8"/>
                <c:pt idx="0">
                  <c:v>7</c:v>
                </c:pt>
                <c:pt idx="1">
                  <c:v>5</c:v>
                </c:pt>
                <c:pt idx="2">
                  <c:v>7</c:v>
                </c:pt>
                <c:pt idx="3">
                  <c:v>3</c:v>
                </c:pt>
                <c:pt idx="4">
                  <c:v>1</c:v>
                </c:pt>
                <c:pt idx="5">
                  <c:v>2</c:v>
                </c:pt>
                <c:pt idx="6">
                  <c:v>2</c:v>
                </c:pt>
                <c:pt idx="7">
                  <c:v>27</c:v>
                </c:pt>
              </c:numCache>
            </c:numRef>
          </c:val>
          <c:extLst>
            <c:ext xmlns:c16="http://schemas.microsoft.com/office/drawing/2014/chart" uri="{C3380CC4-5D6E-409C-BE32-E72D297353CC}">
              <c16:uniqueId val="{00000000-D020-419C-9979-912543BC64E0}"/>
            </c:ext>
          </c:extLst>
        </c:ser>
        <c:dLbls>
          <c:showLegendKey val="0"/>
          <c:showVal val="0"/>
          <c:showCatName val="0"/>
          <c:showSerName val="0"/>
          <c:showPercent val="0"/>
          <c:showBubbleSize val="0"/>
        </c:dLbls>
        <c:gapWidth val="182"/>
        <c:axId val="220821432"/>
        <c:axId val="220817824"/>
      </c:barChart>
      <c:catAx>
        <c:axId val="22082143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lt-LT"/>
          </a:p>
        </c:txPr>
        <c:crossAx val="220817824"/>
        <c:crosses val="autoZero"/>
        <c:auto val="1"/>
        <c:lblAlgn val="ctr"/>
        <c:lblOffset val="100"/>
        <c:noMultiLvlLbl val="0"/>
      </c:catAx>
      <c:valAx>
        <c:axId val="22081782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22082143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lt-LT"/>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D5F3-4FEA-A034-4702698B1B97}"/>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D5F3-4FEA-A034-4702698B1B97}"/>
              </c:ext>
            </c:extLst>
          </c:dPt>
          <c:dLbls>
            <c:dLbl>
              <c:idx val="0"/>
              <c:layout/>
              <c:tx>
                <c:rich>
                  <a:bodyPr rot="0" spcFirstLastPara="1" vertOverflow="ellipsis" vert="horz" wrap="square" lIns="38100" tIns="19050" rIns="38100" bIns="19050" anchor="ctr" anchorCtr="1">
                    <a:spAutoFit/>
                  </a:bodyPr>
                  <a:lstStyle/>
                  <a:p>
                    <a:pPr>
                      <a:defRPr sz="2000" b="1" i="0" u="none" strike="noStrike" kern="1200" baseline="0">
                        <a:solidFill>
                          <a:schemeClr val="tx1">
                            <a:lumMod val="75000"/>
                            <a:lumOff val="25000"/>
                          </a:schemeClr>
                        </a:solidFill>
                        <a:latin typeface="+mn-lt"/>
                        <a:ea typeface="+mn-ea"/>
                        <a:cs typeface="+mn-cs"/>
                      </a:defRPr>
                    </a:pPr>
                    <a:fld id="{04F9A16E-9138-4C1D-90E6-B0C5C32AA4FF}" type="CATEGORYNAME">
                      <a:rPr lang="en-US" sz="2000" b="1"/>
                      <a:pPr>
                        <a:defRPr sz="2000" b="1"/>
                      </a:pPr>
                      <a:t>[CATEGORY NAME]</a:t>
                    </a:fld>
                    <a:r>
                      <a:rPr lang="en-US" sz="2000" b="1" baseline="0"/>
                      <a:t>, </a:t>
                    </a:r>
                    <a:fld id="{91ECDA75-3D48-430E-8B7F-0F460F0C5C69}" type="VALUE">
                      <a:rPr lang="en-US" sz="2000" b="1" baseline="0"/>
                      <a:pPr>
                        <a:defRPr sz="2000" b="1"/>
                      </a:pPr>
                      <a:t>[VALUE]</a:t>
                    </a:fld>
                    <a:r>
                      <a:rPr lang="en-US" sz="2000" b="1" baseline="0"/>
                      <a:t> (63%)</a:t>
                    </a:r>
                  </a:p>
                </c:rich>
              </c:tx>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tx1">
                          <a:lumMod val="75000"/>
                          <a:lumOff val="25000"/>
                        </a:schemeClr>
                      </a:solidFill>
                      <a:latin typeface="+mn-lt"/>
                      <a:ea typeface="+mn-ea"/>
                      <a:cs typeface="+mn-cs"/>
                    </a:defRPr>
                  </a:pPr>
                  <a:endParaRPr lang="lt-LT"/>
                </a:p>
              </c:txPr>
              <c:showLegendKey val="0"/>
              <c:showVal val="1"/>
              <c:showCatName val="1"/>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1-D5F3-4FEA-A034-4702698B1B97}"/>
                </c:ext>
              </c:extLst>
            </c:dLbl>
            <c:dLbl>
              <c:idx val="1"/>
              <c:layout/>
              <c:tx>
                <c:rich>
                  <a:bodyPr rot="0" spcFirstLastPara="1" vertOverflow="ellipsis" vert="horz" wrap="square" lIns="38100" tIns="19050" rIns="38100" bIns="19050" anchor="ctr" anchorCtr="1">
                    <a:spAutoFit/>
                  </a:bodyPr>
                  <a:lstStyle/>
                  <a:p>
                    <a:pPr>
                      <a:defRPr sz="2000" b="1" i="0" u="none" strike="noStrike" kern="1200" baseline="0">
                        <a:solidFill>
                          <a:schemeClr val="tx1">
                            <a:lumMod val="75000"/>
                            <a:lumOff val="25000"/>
                          </a:schemeClr>
                        </a:solidFill>
                        <a:latin typeface="+mn-lt"/>
                        <a:ea typeface="+mn-ea"/>
                        <a:cs typeface="+mn-cs"/>
                      </a:defRPr>
                    </a:pPr>
                    <a:fld id="{773D4A22-544D-4AB9-B0CC-5318DA7A8A58}" type="CATEGORYNAME">
                      <a:rPr lang="en-US" sz="2000" b="1"/>
                      <a:pPr>
                        <a:defRPr sz="2000" b="1"/>
                      </a:pPr>
                      <a:t>[CATEGORY NAME]</a:t>
                    </a:fld>
                    <a:r>
                      <a:rPr lang="en-US" sz="2000" b="1" baseline="0"/>
                      <a:t>, </a:t>
                    </a:r>
                    <a:fld id="{209B90B6-50B1-41C9-87B4-B5DF72FF39CA}" type="VALUE">
                      <a:rPr lang="en-US" sz="2000" b="1" baseline="0"/>
                      <a:pPr>
                        <a:defRPr sz="2000" b="1"/>
                      </a:pPr>
                      <a:t>[VALUE]</a:t>
                    </a:fld>
                    <a:r>
                      <a:rPr lang="en-US" sz="2000" b="1" baseline="0"/>
                      <a:t> (37%)</a:t>
                    </a:r>
                  </a:p>
                </c:rich>
              </c:tx>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tx1">
                          <a:lumMod val="75000"/>
                          <a:lumOff val="25000"/>
                        </a:schemeClr>
                      </a:solidFill>
                      <a:latin typeface="+mn-lt"/>
                      <a:ea typeface="+mn-ea"/>
                      <a:cs typeface="+mn-cs"/>
                    </a:defRPr>
                  </a:pPr>
                  <a:endParaRPr lang="lt-LT"/>
                </a:p>
              </c:txPr>
              <c:showLegendKey val="0"/>
              <c:showVal val="1"/>
              <c:showCatName val="1"/>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3-D5F3-4FEA-A034-4702698B1B97}"/>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lt-LT"/>
              </a:p>
            </c:txPr>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Sheet1!$D$2:$E$2</c:f>
              <c:strCache>
                <c:ptCount val="2"/>
                <c:pt idx="0">
                  <c:v>Miesto</c:v>
                </c:pt>
                <c:pt idx="1">
                  <c:v>Kaimo</c:v>
                </c:pt>
              </c:strCache>
            </c:strRef>
          </c:cat>
          <c:val>
            <c:numRef>
              <c:f>Sheet1!$D$3:$E$3</c:f>
              <c:numCache>
                <c:formatCode>General</c:formatCode>
                <c:ptCount val="2"/>
                <c:pt idx="0">
                  <c:v>17</c:v>
                </c:pt>
                <c:pt idx="1">
                  <c:v>10</c:v>
                </c:pt>
              </c:numCache>
            </c:numRef>
          </c:val>
          <c:extLst>
            <c:ext xmlns:c16="http://schemas.microsoft.com/office/drawing/2014/chart" uri="{C3380CC4-5D6E-409C-BE32-E72D297353CC}">
              <c16:uniqueId val="{00000004-D5F3-4FEA-A034-4702698B1B97}"/>
            </c:ext>
          </c:extLst>
        </c:ser>
        <c:dLbls>
          <c:showLegendKey val="0"/>
          <c:showVal val="0"/>
          <c:showCatName val="0"/>
          <c:showSerName val="0"/>
          <c:showPercent val="0"/>
          <c:showBubbleSize val="0"/>
          <c:showLeaderLines val="1"/>
        </c:dLbls>
      </c:pie3DChart>
      <c:spPr>
        <a:noFill/>
        <a:ln>
          <a:noFill/>
        </a:ln>
        <a:effectLst/>
      </c:spPr>
    </c:plotArea>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D9AD41-B050-4725-BAEE-266B084C1F32}" type="datetimeFigureOut">
              <a:rPr lang="en-US" smtClean="0"/>
              <a:t>6/29/2022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3B4886-6E43-4C4C-A845-8F1B3D68E64F}" type="slidenum">
              <a:rPr lang="en-US" smtClean="0"/>
              <a:t>‹#›</a:t>
            </a:fld>
            <a:endParaRPr lang="en-US"/>
          </a:p>
        </p:txBody>
      </p:sp>
    </p:spTree>
    <p:extLst>
      <p:ext uri="{BB962C8B-B14F-4D97-AF65-F5344CB8AC3E}">
        <p14:creationId xmlns:p14="http://schemas.microsoft.com/office/powerpoint/2010/main" val="40597701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lt-LT"/>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lt-LT"/>
          </a:p>
        </p:txBody>
      </p:sp>
      <p:sp>
        <p:nvSpPr>
          <p:cNvPr id="4" name="Date Placeholder 3"/>
          <p:cNvSpPr>
            <a:spLocks noGrp="1"/>
          </p:cNvSpPr>
          <p:nvPr>
            <p:ph type="dt" sz="half" idx="10"/>
          </p:nvPr>
        </p:nvSpPr>
        <p:spPr/>
        <p:txBody>
          <a:bodyPr/>
          <a:lstStyle/>
          <a:p>
            <a:fld id="{F0C78921-AD69-4A2D-8782-43B3C2AD2255}" type="datetimeFigureOut">
              <a:rPr lang="lt-LT" smtClean="0"/>
              <a:t>2022-06-29</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5B09375B-AE92-45C7-9BAC-E361DC804380}" type="slidenum">
              <a:rPr lang="lt-LT" smtClean="0"/>
              <a:t>‹#›</a:t>
            </a:fld>
            <a:endParaRPr lang="lt-LT"/>
          </a:p>
        </p:txBody>
      </p:sp>
    </p:spTree>
    <p:extLst>
      <p:ext uri="{BB962C8B-B14F-4D97-AF65-F5344CB8AC3E}">
        <p14:creationId xmlns:p14="http://schemas.microsoft.com/office/powerpoint/2010/main" val="10893548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t-LT"/>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Date Placeholder 3"/>
          <p:cNvSpPr>
            <a:spLocks noGrp="1"/>
          </p:cNvSpPr>
          <p:nvPr>
            <p:ph type="dt" sz="half" idx="10"/>
          </p:nvPr>
        </p:nvSpPr>
        <p:spPr/>
        <p:txBody>
          <a:bodyPr/>
          <a:lstStyle/>
          <a:p>
            <a:fld id="{F0C78921-AD69-4A2D-8782-43B3C2AD2255}" type="datetimeFigureOut">
              <a:rPr lang="lt-LT" smtClean="0"/>
              <a:t>2022-06-29</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5B09375B-AE92-45C7-9BAC-E361DC804380}" type="slidenum">
              <a:rPr lang="lt-LT" smtClean="0"/>
              <a:t>‹#›</a:t>
            </a:fld>
            <a:endParaRPr lang="lt-LT"/>
          </a:p>
        </p:txBody>
      </p:sp>
    </p:spTree>
    <p:extLst>
      <p:ext uri="{BB962C8B-B14F-4D97-AF65-F5344CB8AC3E}">
        <p14:creationId xmlns:p14="http://schemas.microsoft.com/office/powerpoint/2010/main" val="3847749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lt-LT"/>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Date Placeholder 3"/>
          <p:cNvSpPr>
            <a:spLocks noGrp="1"/>
          </p:cNvSpPr>
          <p:nvPr>
            <p:ph type="dt" sz="half" idx="10"/>
          </p:nvPr>
        </p:nvSpPr>
        <p:spPr/>
        <p:txBody>
          <a:bodyPr/>
          <a:lstStyle/>
          <a:p>
            <a:fld id="{F0C78921-AD69-4A2D-8782-43B3C2AD2255}" type="datetimeFigureOut">
              <a:rPr lang="lt-LT" smtClean="0"/>
              <a:t>2022-06-29</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5B09375B-AE92-45C7-9BAC-E361DC804380}" type="slidenum">
              <a:rPr lang="lt-LT" smtClean="0"/>
              <a:t>‹#›</a:t>
            </a:fld>
            <a:endParaRPr lang="lt-LT"/>
          </a:p>
        </p:txBody>
      </p:sp>
    </p:spTree>
    <p:extLst>
      <p:ext uri="{BB962C8B-B14F-4D97-AF65-F5344CB8AC3E}">
        <p14:creationId xmlns:p14="http://schemas.microsoft.com/office/powerpoint/2010/main" val="37908621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t-LT"/>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Date Placeholder 3"/>
          <p:cNvSpPr>
            <a:spLocks noGrp="1"/>
          </p:cNvSpPr>
          <p:nvPr>
            <p:ph type="dt" sz="half" idx="10"/>
          </p:nvPr>
        </p:nvSpPr>
        <p:spPr/>
        <p:txBody>
          <a:bodyPr/>
          <a:lstStyle/>
          <a:p>
            <a:fld id="{F0C78921-AD69-4A2D-8782-43B3C2AD2255}" type="datetimeFigureOut">
              <a:rPr lang="lt-LT" smtClean="0"/>
              <a:t>2022-06-29</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5B09375B-AE92-45C7-9BAC-E361DC804380}" type="slidenum">
              <a:rPr lang="lt-LT" smtClean="0"/>
              <a:t>‹#›</a:t>
            </a:fld>
            <a:endParaRPr lang="lt-LT"/>
          </a:p>
        </p:txBody>
      </p:sp>
    </p:spTree>
    <p:extLst>
      <p:ext uri="{BB962C8B-B14F-4D97-AF65-F5344CB8AC3E}">
        <p14:creationId xmlns:p14="http://schemas.microsoft.com/office/powerpoint/2010/main" val="9408938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lt-LT"/>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0C78921-AD69-4A2D-8782-43B3C2AD2255}" type="datetimeFigureOut">
              <a:rPr lang="lt-LT" smtClean="0"/>
              <a:t>2022-06-29</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5B09375B-AE92-45C7-9BAC-E361DC804380}" type="slidenum">
              <a:rPr lang="lt-LT" smtClean="0"/>
              <a:t>‹#›</a:t>
            </a:fld>
            <a:endParaRPr lang="lt-LT"/>
          </a:p>
        </p:txBody>
      </p:sp>
    </p:spTree>
    <p:extLst>
      <p:ext uri="{BB962C8B-B14F-4D97-AF65-F5344CB8AC3E}">
        <p14:creationId xmlns:p14="http://schemas.microsoft.com/office/powerpoint/2010/main" val="591540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t-LT"/>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5" name="Date Placeholder 4"/>
          <p:cNvSpPr>
            <a:spLocks noGrp="1"/>
          </p:cNvSpPr>
          <p:nvPr>
            <p:ph type="dt" sz="half" idx="10"/>
          </p:nvPr>
        </p:nvSpPr>
        <p:spPr/>
        <p:txBody>
          <a:bodyPr/>
          <a:lstStyle/>
          <a:p>
            <a:fld id="{F0C78921-AD69-4A2D-8782-43B3C2AD2255}" type="datetimeFigureOut">
              <a:rPr lang="lt-LT" smtClean="0"/>
              <a:t>2022-06-29</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5B09375B-AE92-45C7-9BAC-E361DC804380}" type="slidenum">
              <a:rPr lang="lt-LT" smtClean="0"/>
              <a:t>‹#›</a:t>
            </a:fld>
            <a:endParaRPr lang="lt-LT"/>
          </a:p>
        </p:txBody>
      </p:sp>
    </p:spTree>
    <p:extLst>
      <p:ext uri="{BB962C8B-B14F-4D97-AF65-F5344CB8AC3E}">
        <p14:creationId xmlns:p14="http://schemas.microsoft.com/office/powerpoint/2010/main" val="1842541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lt-LT"/>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7" name="Date Placeholder 6"/>
          <p:cNvSpPr>
            <a:spLocks noGrp="1"/>
          </p:cNvSpPr>
          <p:nvPr>
            <p:ph type="dt" sz="half" idx="10"/>
          </p:nvPr>
        </p:nvSpPr>
        <p:spPr/>
        <p:txBody>
          <a:bodyPr/>
          <a:lstStyle/>
          <a:p>
            <a:fld id="{F0C78921-AD69-4A2D-8782-43B3C2AD2255}" type="datetimeFigureOut">
              <a:rPr lang="lt-LT" smtClean="0"/>
              <a:t>2022-06-29</a:t>
            </a:fld>
            <a:endParaRPr lang="lt-LT"/>
          </a:p>
        </p:txBody>
      </p:sp>
      <p:sp>
        <p:nvSpPr>
          <p:cNvPr id="8" name="Footer Placeholder 7"/>
          <p:cNvSpPr>
            <a:spLocks noGrp="1"/>
          </p:cNvSpPr>
          <p:nvPr>
            <p:ph type="ftr" sz="quarter" idx="11"/>
          </p:nvPr>
        </p:nvSpPr>
        <p:spPr/>
        <p:txBody>
          <a:bodyPr/>
          <a:lstStyle/>
          <a:p>
            <a:endParaRPr lang="lt-LT"/>
          </a:p>
        </p:txBody>
      </p:sp>
      <p:sp>
        <p:nvSpPr>
          <p:cNvPr id="9" name="Slide Number Placeholder 8"/>
          <p:cNvSpPr>
            <a:spLocks noGrp="1"/>
          </p:cNvSpPr>
          <p:nvPr>
            <p:ph type="sldNum" sz="quarter" idx="12"/>
          </p:nvPr>
        </p:nvSpPr>
        <p:spPr/>
        <p:txBody>
          <a:bodyPr/>
          <a:lstStyle/>
          <a:p>
            <a:fld id="{5B09375B-AE92-45C7-9BAC-E361DC804380}" type="slidenum">
              <a:rPr lang="lt-LT" smtClean="0"/>
              <a:t>‹#›</a:t>
            </a:fld>
            <a:endParaRPr lang="lt-LT"/>
          </a:p>
        </p:txBody>
      </p:sp>
    </p:spTree>
    <p:extLst>
      <p:ext uri="{BB962C8B-B14F-4D97-AF65-F5344CB8AC3E}">
        <p14:creationId xmlns:p14="http://schemas.microsoft.com/office/powerpoint/2010/main" val="11385213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t-LT"/>
          </a:p>
        </p:txBody>
      </p:sp>
      <p:sp>
        <p:nvSpPr>
          <p:cNvPr id="3" name="Date Placeholder 2"/>
          <p:cNvSpPr>
            <a:spLocks noGrp="1"/>
          </p:cNvSpPr>
          <p:nvPr>
            <p:ph type="dt" sz="half" idx="10"/>
          </p:nvPr>
        </p:nvSpPr>
        <p:spPr/>
        <p:txBody>
          <a:bodyPr/>
          <a:lstStyle/>
          <a:p>
            <a:fld id="{F0C78921-AD69-4A2D-8782-43B3C2AD2255}" type="datetimeFigureOut">
              <a:rPr lang="lt-LT" smtClean="0"/>
              <a:t>2022-06-29</a:t>
            </a:fld>
            <a:endParaRPr lang="lt-LT"/>
          </a:p>
        </p:txBody>
      </p:sp>
      <p:sp>
        <p:nvSpPr>
          <p:cNvPr id="4" name="Footer Placeholder 3"/>
          <p:cNvSpPr>
            <a:spLocks noGrp="1"/>
          </p:cNvSpPr>
          <p:nvPr>
            <p:ph type="ftr" sz="quarter" idx="11"/>
          </p:nvPr>
        </p:nvSpPr>
        <p:spPr/>
        <p:txBody>
          <a:bodyPr/>
          <a:lstStyle/>
          <a:p>
            <a:endParaRPr lang="lt-LT"/>
          </a:p>
        </p:txBody>
      </p:sp>
      <p:sp>
        <p:nvSpPr>
          <p:cNvPr id="5" name="Slide Number Placeholder 4"/>
          <p:cNvSpPr>
            <a:spLocks noGrp="1"/>
          </p:cNvSpPr>
          <p:nvPr>
            <p:ph type="sldNum" sz="quarter" idx="12"/>
          </p:nvPr>
        </p:nvSpPr>
        <p:spPr/>
        <p:txBody>
          <a:bodyPr/>
          <a:lstStyle/>
          <a:p>
            <a:fld id="{5B09375B-AE92-45C7-9BAC-E361DC804380}" type="slidenum">
              <a:rPr lang="lt-LT" smtClean="0"/>
              <a:t>‹#›</a:t>
            </a:fld>
            <a:endParaRPr lang="lt-LT"/>
          </a:p>
        </p:txBody>
      </p:sp>
    </p:spTree>
    <p:extLst>
      <p:ext uri="{BB962C8B-B14F-4D97-AF65-F5344CB8AC3E}">
        <p14:creationId xmlns:p14="http://schemas.microsoft.com/office/powerpoint/2010/main" val="78479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C78921-AD69-4A2D-8782-43B3C2AD2255}" type="datetimeFigureOut">
              <a:rPr lang="lt-LT" smtClean="0"/>
              <a:t>2022-06-29</a:t>
            </a:fld>
            <a:endParaRPr lang="lt-LT"/>
          </a:p>
        </p:txBody>
      </p:sp>
      <p:sp>
        <p:nvSpPr>
          <p:cNvPr id="3" name="Footer Placeholder 2"/>
          <p:cNvSpPr>
            <a:spLocks noGrp="1"/>
          </p:cNvSpPr>
          <p:nvPr>
            <p:ph type="ftr" sz="quarter" idx="11"/>
          </p:nvPr>
        </p:nvSpPr>
        <p:spPr/>
        <p:txBody>
          <a:bodyPr/>
          <a:lstStyle/>
          <a:p>
            <a:endParaRPr lang="lt-LT"/>
          </a:p>
        </p:txBody>
      </p:sp>
      <p:sp>
        <p:nvSpPr>
          <p:cNvPr id="4" name="Slide Number Placeholder 3"/>
          <p:cNvSpPr>
            <a:spLocks noGrp="1"/>
          </p:cNvSpPr>
          <p:nvPr>
            <p:ph type="sldNum" sz="quarter" idx="12"/>
          </p:nvPr>
        </p:nvSpPr>
        <p:spPr/>
        <p:txBody>
          <a:bodyPr/>
          <a:lstStyle/>
          <a:p>
            <a:fld id="{5B09375B-AE92-45C7-9BAC-E361DC804380}" type="slidenum">
              <a:rPr lang="lt-LT" smtClean="0"/>
              <a:t>‹#›</a:t>
            </a:fld>
            <a:endParaRPr lang="lt-LT"/>
          </a:p>
        </p:txBody>
      </p:sp>
    </p:spTree>
    <p:extLst>
      <p:ext uri="{BB962C8B-B14F-4D97-AF65-F5344CB8AC3E}">
        <p14:creationId xmlns:p14="http://schemas.microsoft.com/office/powerpoint/2010/main" val="23023066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lt-LT"/>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0C78921-AD69-4A2D-8782-43B3C2AD2255}" type="datetimeFigureOut">
              <a:rPr lang="lt-LT" smtClean="0"/>
              <a:t>2022-06-29</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5B09375B-AE92-45C7-9BAC-E361DC804380}" type="slidenum">
              <a:rPr lang="lt-LT" smtClean="0"/>
              <a:t>‹#›</a:t>
            </a:fld>
            <a:endParaRPr lang="lt-LT"/>
          </a:p>
        </p:txBody>
      </p:sp>
    </p:spTree>
    <p:extLst>
      <p:ext uri="{BB962C8B-B14F-4D97-AF65-F5344CB8AC3E}">
        <p14:creationId xmlns:p14="http://schemas.microsoft.com/office/powerpoint/2010/main" val="1539865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lt-LT"/>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t-LT"/>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0C78921-AD69-4A2D-8782-43B3C2AD2255}" type="datetimeFigureOut">
              <a:rPr lang="lt-LT" smtClean="0"/>
              <a:t>2022-06-29</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5B09375B-AE92-45C7-9BAC-E361DC804380}" type="slidenum">
              <a:rPr lang="lt-LT" smtClean="0"/>
              <a:t>‹#›</a:t>
            </a:fld>
            <a:endParaRPr lang="lt-LT"/>
          </a:p>
        </p:txBody>
      </p:sp>
    </p:spTree>
    <p:extLst>
      <p:ext uri="{BB962C8B-B14F-4D97-AF65-F5344CB8AC3E}">
        <p14:creationId xmlns:p14="http://schemas.microsoft.com/office/powerpoint/2010/main" val="17952057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lt-LT"/>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C78921-AD69-4A2D-8782-43B3C2AD2255}" type="datetimeFigureOut">
              <a:rPr lang="lt-LT" smtClean="0"/>
              <a:t>2022-06-29</a:t>
            </a:fld>
            <a:endParaRPr lang="lt-L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t-L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09375B-AE92-45C7-9BAC-E361DC804380}" type="slidenum">
              <a:rPr lang="lt-LT" smtClean="0"/>
              <a:t>‹#›</a:t>
            </a:fld>
            <a:endParaRPr lang="lt-LT"/>
          </a:p>
        </p:txBody>
      </p:sp>
    </p:spTree>
    <p:extLst>
      <p:ext uri="{BB962C8B-B14F-4D97-AF65-F5344CB8AC3E}">
        <p14:creationId xmlns:p14="http://schemas.microsoft.com/office/powerpoint/2010/main" val="40943901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2.xml"/><Relationship Id="rId4" Type="http://schemas.openxmlformats.org/officeDocument/2006/relationships/chart" Target="../charts/chart1.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41312" y="20548"/>
            <a:ext cx="1787650" cy="1787650"/>
          </a:xfrm>
          <a:prstGeom prst="rect">
            <a:avLst/>
          </a:prstGeom>
        </p:spPr>
      </p:pic>
      <p:sp>
        <p:nvSpPr>
          <p:cNvPr id="2" name="Title 1"/>
          <p:cNvSpPr>
            <a:spLocks noGrp="1"/>
          </p:cNvSpPr>
          <p:nvPr>
            <p:ph type="ctrTitle"/>
          </p:nvPr>
        </p:nvSpPr>
        <p:spPr>
          <a:xfrm>
            <a:off x="606174" y="1656607"/>
            <a:ext cx="10849511" cy="4809507"/>
          </a:xfrm>
        </p:spPr>
        <p:txBody>
          <a:bodyPr>
            <a:normAutofit fontScale="90000"/>
          </a:bodyPr>
          <a:lstStyle/>
          <a:p>
            <a:pPr>
              <a:lnSpc>
                <a:spcPct val="100000"/>
              </a:lnSpc>
            </a:pPr>
            <a:r>
              <a:rPr lang="lt-LT" sz="4400" b="1" dirty="0" smtClean="0"/>
              <a:t>Mažėjantis registruotų nusikalstamų veikų skaičius ir visuomenės santykis su policija. Vertinimai ir įžvalgos</a:t>
            </a:r>
            <a:br>
              <a:rPr lang="lt-LT" sz="4400" b="1" dirty="0" smtClean="0"/>
            </a:br>
            <a:r>
              <a:rPr lang="lt-LT" sz="4800" dirty="0" smtClean="0"/>
              <a:t/>
            </a:r>
            <a:br>
              <a:rPr lang="lt-LT" sz="4800" dirty="0" smtClean="0"/>
            </a:br>
            <a:r>
              <a:rPr lang="lt-LT" sz="2200" b="1" dirty="0" smtClean="0"/>
              <a:t>Evaldas Visockas </a:t>
            </a:r>
            <a:r>
              <a:rPr lang="lt-LT" sz="2200" dirty="0" smtClean="0"/>
              <a:t>(PD Veiklos analizės ir kontrolės valdybos vyriausiasis specialistas)</a:t>
            </a:r>
            <a:br>
              <a:rPr lang="lt-LT" sz="2200" dirty="0" smtClean="0"/>
            </a:br>
            <a:r>
              <a:rPr lang="lt-LT" sz="2200" b="1" dirty="0" smtClean="0"/>
              <a:t>Vaiva </a:t>
            </a:r>
            <a:r>
              <a:rPr lang="lt-LT" sz="2200" b="1" dirty="0" err="1" smtClean="0"/>
              <a:t>Zuzevičiūtė</a:t>
            </a:r>
            <a:r>
              <a:rPr lang="lt-LT" sz="2200" b="1" dirty="0" smtClean="0"/>
              <a:t> </a:t>
            </a:r>
            <a:r>
              <a:rPr lang="lt-LT" sz="2200" dirty="0" smtClean="0"/>
              <a:t>(MRU VSA BSKI </a:t>
            </a:r>
            <a:r>
              <a:rPr lang="lt-LT" sz="2200" dirty="0" err="1" smtClean="0"/>
              <a:t>prof</a:t>
            </a:r>
            <a:r>
              <a:rPr lang="lt-LT" sz="2200" dirty="0" smtClean="0"/>
              <a:t>.,dr. (HP), </a:t>
            </a:r>
            <a:r>
              <a:rPr lang="lt-LT" sz="2200" dirty="0" err="1" smtClean="0"/>
              <a:t>Pecs</a:t>
            </a:r>
            <a:r>
              <a:rPr lang="lt-LT" sz="2200" dirty="0" smtClean="0"/>
              <a:t> universiteto (Vengrija) Garbės prof.)</a:t>
            </a:r>
            <a:r>
              <a:rPr lang="lt-LT" sz="4800" dirty="0" smtClean="0"/>
              <a:t/>
            </a:r>
            <a:br>
              <a:rPr lang="lt-LT" sz="4800" dirty="0" smtClean="0"/>
            </a:br>
            <a:r>
              <a:rPr lang="lt-LT" sz="4800" dirty="0" smtClean="0"/>
              <a:t/>
            </a:r>
            <a:br>
              <a:rPr lang="lt-LT" sz="4800" dirty="0" smtClean="0"/>
            </a:br>
            <a:r>
              <a:rPr lang="lt-LT" sz="2700" dirty="0" smtClean="0"/>
              <a:t>Diskusija: </a:t>
            </a:r>
            <a:r>
              <a:rPr lang="lt-LT" sz="2700" b="1" dirty="0" smtClean="0">
                <a:solidFill>
                  <a:srgbClr val="C00000"/>
                </a:solidFill>
              </a:rPr>
              <a:t>Kriminogeninė situacija Lietuvoje. Kas lieka nematoma ir kodėl?</a:t>
            </a:r>
            <a:br>
              <a:rPr lang="lt-LT" sz="2700" b="1" dirty="0" smtClean="0">
                <a:solidFill>
                  <a:srgbClr val="C00000"/>
                </a:solidFill>
              </a:rPr>
            </a:br>
            <a:r>
              <a:rPr lang="lt-LT" sz="2700" dirty="0" smtClean="0"/>
              <a:t/>
            </a:r>
            <a:br>
              <a:rPr lang="lt-LT" sz="2700" dirty="0" smtClean="0"/>
            </a:br>
            <a:r>
              <a:rPr lang="lt-LT" sz="2000" dirty="0" smtClean="0"/>
              <a:t>2022 birželio 30 d. Vilnius, Lietuva</a:t>
            </a:r>
            <a:endParaRPr lang="lt-LT" sz="2000"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3084" y="307178"/>
            <a:ext cx="1219200" cy="1328928"/>
          </a:xfrm>
          <a:prstGeom prst="rect">
            <a:avLst/>
          </a:prstGeom>
        </p:spPr>
      </p:pic>
    </p:spTree>
    <p:extLst>
      <p:ext uri="{BB962C8B-B14F-4D97-AF65-F5344CB8AC3E}">
        <p14:creationId xmlns:p14="http://schemas.microsoft.com/office/powerpoint/2010/main" val="38942035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27093" y="2330717"/>
            <a:ext cx="10026707" cy="2027527"/>
          </a:xfrm>
        </p:spPr>
        <p:txBody>
          <a:bodyPr>
            <a:normAutofit/>
          </a:bodyPr>
          <a:lstStyle/>
          <a:p>
            <a:pPr marL="0" indent="0" algn="ctr">
              <a:buNone/>
            </a:pPr>
            <a:r>
              <a:rPr lang="lt-LT" sz="4800" b="1" dirty="0"/>
              <a:t>Pagrindiniai tyrimo rezultatai</a:t>
            </a:r>
            <a:endParaRPr lang="en-US" sz="48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2624" y="309914"/>
            <a:ext cx="1239789" cy="135137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42111" y="95585"/>
            <a:ext cx="1780028" cy="1780028"/>
          </a:xfrm>
          <a:prstGeom prst="rect">
            <a:avLst/>
          </a:prstGeom>
        </p:spPr>
      </p:pic>
    </p:spTree>
    <p:extLst>
      <p:ext uri="{BB962C8B-B14F-4D97-AF65-F5344CB8AC3E}">
        <p14:creationId xmlns:p14="http://schemas.microsoft.com/office/powerpoint/2010/main" val="29859332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5351" y="327727"/>
            <a:ext cx="8674924" cy="822967"/>
          </a:xfrm>
        </p:spPr>
        <p:txBody>
          <a:bodyPr>
            <a:normAutofit fontScale="90000"/>
          </a:bodyPr>
          <a:lstStyle/>
          <a:p>
            <a:r>
              <a:rPr lang="lt-LT" sz="3600" b="1" dirty="0" smtClean="0"/>
              <a:t>Fokus grupės. Priežastys, mažinančios registruotų nusikalstamų veikų  skaičių</a:t>
            </a:r>
            <a:endParaRPr lang="en-US" sz="3600" b="1"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305" y="191362"/>
            <a:ext cx="1005226" cy="1095696"/>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73095" y="0"/>
            <a:ext cx="1508165" cy="1508165"/>
          </a:xfrm>
          <a:prstGeom prst="rect">
            <a:avLst/>
          </a:prstGeom>
        </p:spPr>
      </p:pic>
      <p:pic>
        <p:nvPicPr>
          <p:cNvPr id="6" name="Picture63"/>
          <p:cNvPicPr>
            <a:picLocks noGrp="1"/>
          </p:cNvPicPr>
          <p:nvPr>
            <p:ph idx="1"/>
          </p:nvPr>
        </p:nvPicPr>
        <p:blipFill>
          <a:blip r:embed="rId4">
            <a:extLst/>
          </a:blip>
          <a:stretch>
            <a:fillRect/>
          </a:stretch>
        </p:blipFill>
        <p:spPr>
          <a:xfrm>
            <a:off x="1327092" y="1414272"/>
            <a:ext cx="9060492" cy="5181600"/>
          </a:xfrm>
          <a:prstGeom prst="rect">
            <a:avLst/>
          </a:prstGeom>
        </p:spPr>
      </p:pic>
    </p:spTree>
    <p:extLst>
      <p:ext uri="{BB962C8B-B14F-4D97-AF65-F5344CB8AC3E}">
        <p14:creationId xmlns:p14="http://schemas.microsoft.com/office/powerpoint/2010/main" val="16567850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8790" y="327727"/>
            <a:ext cx="9905009" cy="1362961"/>
          </a:xfrm>
        </p:spPr>
        <p:txBody>
          <a:bodyPr>
            <a:normAutofit/>
          </a:bodyPr>
          <a:lstStyle/>
          <a:p>
            <a:r>
              <a:rPr lang="lt-LT" sz="3200" b="1" dirty="0"/>
              <a:t>Fokus grupės. Priežastys, mažinančios registruotų nusikalstamų veikų  skaičių</a:t>
            </a:r>
            <a:endParaRPr lang="en-US" sz="3200" dirty="0"/>
          </a:p>
        </p:txBody>
      </p:sp>
      <p:sp>
        <p:nvSpPr>
          <p:cNvPr id="3" name="Content Placeholder 2"/>
          <p:cNvSpPr>
            <a:spLocks noGrp="1"/>
          </p:cNvSpPr>
          <p:nvPr>
            <p:ph idx="1"/>
          </p:nvPr>
        </p:nvSpPr>
        <p:spPr>
          <a:xfrm>
            <a:off x="1327092" y="1974457"/>
            <a:ext cx="10026707" cy="4202505"/>
          </a:xfrm>
        </p:spPr>
        <p:txBody>
          <a:bodyPr/>
          <a:lstStyle/>
          <a:p>
            <a:r>
              <a:rPr lang="lt-LT" dirty="0" smtClean="0"/>
              <a:t>Policijos ekspertų ir mokslininkų fokus grupių diskusijose buvo išskirtos galimos registruotų nusikaltimų skaičiaus mažėjimo priežastys:</a:t>
            </a:r>
          </a:p>
          <a:p>
            <a:r>
              <a:rPr lang="lt-LT" dirty="0" smtClean="0"/>
              <a:t>mažinančios tikrą nusikaltimų skaičių,</a:t>
            </a:r>
          </a:p>
          <a:p>
            <a:r>
              <a:rPr lang="lt-LT" dirty="0" smtClean="0"/>
              <a:t>didinančios neregistruotų nusikalstamų veikų (latentinių) dalį.</a:t>
            </a:r>
          </a:p>
          <a:p>
            <a:endParaRPr lang="lt-LT" dirty="0" smtClean="0"/>
          </a:p>
          <a:p>
            <a:pPr marL="0" indent="0">
              <a:buNone/>
            </a:pPr>
            <a:r>
              <a:rPr lang="lt-LT" dirty="0" smtClean="0"/>
              <a:t>Pastaba. Kai kurios priežastys gali būti priskirtinos abiem kategorijoms.</a:t>
            </a:r>
            <a:endParaRPr lang="lt-LT"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304" y="327727"/>
            <a:ext cx="1239789" cy="135137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0241" y="1"/>
            <a:ext cx="1780028" cy="1780028"/>
          </a:xfrm>
          <a:prstGeom prst="rect">
            <a:avLst/>
          </a:prstGeom>
        </p:spPr>
      </p:pic>
    </p:spTree>
    <p:extLst>
      <p:ext uri="{BB962C8B-B14F-4D97-AF65-F5344CB8AC3E}">
        <p14:creationId xmlns:p14="http://schemas.microsoft.com/office/powerpoint/2010/main" val="35488560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8791" y="327727"/>
            <a:ext cx="8830104" cy="1362961"/>
          </a:xfrm>
        </p:spPr>
        <p:txBody>
          <a:bodyPr>
            <a:normAutofit/>
          </a:bodyPr>
          <a:lstStyle/>
          <a:p>
            <a:r>
              <a:rPr lang="lt-LT" sz="3200" b="1" dirty="0"/>
              <a:t>Fokus grupės. Priežastys, mažinančios </a:t>
            </a:r>
            <a:r>
              <a:rPr lang="lt-LT" sz="3200" b="1" dirty="0" smtClean="0"/>
              <a:t>tikrą registruotų </a:t>
            </a:r>
            <a:r>
              <a:rPr lang="lt-LT" sz="3200" b="1" dirty="0"/>
              <a:t>nusikalstamų veikų  skaičių</a:t>
            </a:r>
            <a:endParaRPr lang="en-US" sz="3200" dirty="0"/>
          </a:p>
        </p:txBody>
      </p:sp>
      <p:sp>
        <p:nvSpPr>
          <p:cNvPr id="3" name="Content Placeholder 2"/>
          <p:cNvSpPr>
            <a:spLocks noGrp="1"/>
          </p:cNvSpPr>
          <p:nvPr>
            <p:ph idx="1"/>
          </p:nvPr>
        </p:nvSpPr>
        <p:spPr>
          <a:xfrm>
            <a:off x="1327092" y="1974457"/>
            <a:ext cx="3826799" cy="4202505"/>
          </a:xfrm>
        </p:spPr>
        <p:txBody>
          <a:bodyPr>
            <a:normAutofit/>
          </a:bodyPr>
          <a:lstStyle/>
          <a:p>
            <a:pPr marL="0" indent="0">
              <a:buNone/>
            </a:pPr>
            <a:r>
              <a:rPr lang="lt-LT" dirty="0"/>
              <a:t>Policijos </a:t>
            </a:r>
            <a:r>
              <a:rPr lang="lt-LT" dirty="0" smtClean="0"/>
              <a:t>darbo kokybės užtikrinimas:</a:t>
            </a:r>
          </a:p>
          <a:p>
            <a:r>
              <a:rPr lang="lt-LT" sz="2400" dirty="0" smtClean="0"/>
              <a:t>Akcentuojama institucinė darbo kultūra</a:t>
            </a:r>
          </a:p>
          <a:p>
            <a:r>
              <a:rPr lang="lt-LT" sz="2400" dirty="0" smtClean="0"/>
              <a:t>Kontrolė</a:t>
            </a:r>
            <a:r>
              <a:rPr lang="en-US" sz="2400" dirty="0" smtClean="0"/>
              <a:t>,</a:t>
            </a:r>
            <a:r>
              <a:rPr lang="lt-LT" sz="2400" dirty="0" smtClean="0"/>
              <a:t> </a:t>
            </a:r>
            <a:r>
              <a:rPr lang="lt-LT" sz="2400" dirty="0" smtClean="0"/>
              <a:t>kaip darbo kokybės pagrindas</a:t>
            </a:r>
          </a:p>
          <a:p>
            <a:r>
              <a:rPr lang="lt-LT" sz="2400" dirty="0" smtClean="0"/>
              <a:t>Išsilavinimas ir kompetencijos svarbūs siekiant gerų darbo rezultatų</a:t>
            </a:r>
          </a:p>
          <a:p>
            <a:pPr marL="514350" indent="-514350">
              <a:buFont typeface="+mj-lt"/>
              <a:buAutoNum type="arabicPeriod"/>
            </a:pPr>
            <a:endParaRPr lang="lt-LT" dirty="0" smtClean="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304" y="327727"/>
            <a:ext cx="1239789" cy="135137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0241" y="1"/>
            <a:ext cx="1780028" cy="1780028"/>
          </a:xfrm>
          <a:prstGeom prst="rect">
            <a:avLst/>
          </a:prstGeom>
        </p:spPr>
      </p:pic>
      <p:sp>
        <p:nvSpPr>
          <p:cNvPr id="11" name="TextBox 10"/>
          <p:cNvSpPr txBox="1"/>
          <p:nvPr/>
        </p:nvSpPr>
        <p:spPr>
          <a:xfrm>
            <a:off x="5914418" y="1974457"/>
            <a:ext cx="5188084" cy="1754326"/>
          </a:xfrm>
          <a:prstGeom prst="rect">
            <a:avLst/>
          </a:prstGeom>
          <a:noFill/>
        </p:spPr>
        <p:txBody>
          <a:bodyPr wrap="square" rtlCol="0">
            <a:spAutoFit/>
          </a:bodyPr>
          <a:lstStyle/>
          <a:p>
            <a:r>
              <a:rPr lang="lt-LT" i="1" dirty="0"/>
              <a:t>Esam pasiekę ganėtinai neblogus </a:t>
            </a:r>
            <a:r>
              <a:rPr lang="lt-LT" i="1" dirty="0" smtClean="0"/>
              <a:t>rezultatus, </a:t>
            </a:r>
            <a:r>
              <a:rPr lang="lt-LT" i="1" dirty="0"/>
              <a:t>ir tai visur matosi. Ir pats pareigūnas jau atėjęs į tarnybą žino kokia čia yra aplinka, kas yra toleruojama, kas </a:t>
            </a:r>
            <a:r>
              <a:rPr lang="lt-LT" i="1" dirty="0" smtClean="0"/>
              <a:t>ne</a:t>
            </a:r>
            <a:r>
              <a:rPr lang="en-US" i="1" dirty="0" smtClean="0"/>
              <a:t>.</a:t>
            </a:r>
            <a:r>
              <a:rPr lang="lt-LT" i="1" dirty="0" smtClean="0"/>
              <a:t> </a:t>
            </a:r>
            <a:r>
              <a:rPr lang="en-US" i="1" dirty="0" smtClean="0"/>
              <a:t>V</a:t>
            </a:r>
            <a:r>
              <a:rPr lang="lt-LT" i="1" dirty="0" err="1" smtClean="0"/>
              <a:t>is</a:t>
            </a:r>
            <a:r>
              <a:rPr lang="lt-LT" i="1" dirty="0" smtClean="0"/>
              <a:t> </a:t>
            </a:r>
            <a:r>
              <a:rPr lang="lt-LT" i="1" dirty="0"/>
              <a:t>tiek visi tie pasikalbėjimai, tiek po darbo, tiek prieš darbą, akcentavimai geruosius dalykus ir </a:t>
            </a:r>
            <a:r>
              <a:rPr lang="lt-LT" i="1" dirty="0" smtClean="0"/>
              <a:t>bloguosius…</a:t>
            </a:r>
            <a:endParaRPr lang="lt-LT" dirty="0"/>
          </a:p>
          <a:p>
            <a:endParaRPr lang="lt-LT" dirty="0"/>
          </a:p>
        </p:txBody>
      </p:sp>
      <p:sp>
        <p:nvSpPr>
          <p:cNvPr id="12" name="TextBox 11"/>
          <p:cNvSpPr txBox="1"/>
          <p:nvPr/>
        </p:nvSpPr>
        <p:spPr>
          <a:xfrm>
            <a:off x="5914418" y="1969943"/>
            <a:ext cx="5103778" cy="3139321"/>
          </a:xfrm>
          <a:prstGeom prst="rect">
            <a:avLst/>
          </a:prstGeom>
          <a:solidFill>
            <a:schemeClr val="bg1"/>
          </a:solidFill>
        </p:spPr>
        <p:txBody>
          <a:bodyPr wrap="square" rtlCol="0">
            <a:spAutoFit/>
          </a:bodyPr>
          <a:lstStyle/>
          <a:p>
            <a:r>
              <a:rPr lang="en-US" i="1" dirty="0" err="1"/>
              <a:t>Kontroliuojančių</a:t>
            </a:r>
            <a:r>
              <a:rPr lang="en-US" i="1" dirty="0"/>
              <a:t> </a:t>
            </a:r>
            <a:r>
              <a:rPr lang="en-US" i="1" dirty="0" err="1"/>
              <a:t>dabar</a:t>
            </a:r>
            <a:r>
              <a:rPr lang="en-US" i="1" dirty="0"/>
              <a:t> </a:t>
            </a:r>
            <a:r>
              <a:rPr lang="en-US" i="1" dirty="0" err="1"/>
              <a:t>pareigūnų</a:t>
            </a:r>
            <a:r>
              <a:rPr lang="en-US" i="1" dirty="0"/>
              <a:t> </a:t>
            </a:r>
            <a:r>
              <a:rPr lang="en-US" i="1" dirty="0" err="1"/>
              <a:t>yra</a:t>
            </a:r>
            <a:r>
              <a:rPr lang="en-US" i="1" dirty="0"/>
              <a:t> </a:t>
            </a:r>
            <a:r>
              <a:rPr lang="en-US" i="1" dirty="0" err="1"/>
              <a:t>daug</a:t>
            </a:r>
            <a:r>
              <a:rPr lang="en-US" i="1" dirty="0"/>
              <a:t>. </a:t>
            </a:r>
            <a:r>
              <a:rPr lang="en-US" i="1" dirty="0" err="1" smtClean="0"/>
              <a:t>Vieni</a:t>
            </a:r>
            <a:r>
              <a:rPr lang="en-US" i="1" dirty="0" smtClean="0"/>
              <a:t>, </a:t>
            </a:r>
            <a:r>
              <a:rPr lang="en-US" i="1" dirty="0" err="1" smtClean="0"/>
              <a:t>aišku</a:t>
            </a:r>
            <a:r>
              <a:rPr lang="en-US" i="1" dirty="0" smtClean="0"/>
              <a:t>, </a:t>
            </a:r>
            <a:r>
              <a:rPr lang="en-US" i="1" dirty="0" err="1"/>
              <a:t>esam</a:t>
            </a:r>
            <a:r>
              <a:rPr lang="en-US" i="1" dirty="0"/>
              <a:t> </a:t>
            </a:r>
            <a:r>
              <a:rPr lang="en-US" i="1" dirty="0" err="1"/>
              <a:t>mes</a:t>
            </a:r>
            <a:r>
              <a:rPr lang="en-US" i="1" dirty="0"/>
              <a:t> </a:t>
            </a:r>
            <a:r>
              <a:rPr lang="en-US" i="1" dirty="0" err="1"/>
              <a:t>iš</a:t>
            </a:r>
            <a:r>
              <a:rPr lang="en-US" i="1" dirty="0"/>
              <a:t> </a:t>
            </a:r>
            <a:r>
              <a:rPr lang="en-US" i="1" dirty="0" err="1"/>
              <a:t>jų</a:t>
            </a:r>
            <a:r>
              <a:rPr lang="en-US" i="1" dirty="0"/>
              <a:t>. </a:t>
            </a:r>
            <a:r>
              <a:rPr lang="en-US" i="1" dirty="0" err="1"/>
              <a:t>Aš</a:t>
            </a:r>
            <a:r>
              <a:rPr lang="en-US" i="1" dirty="0"/>
              <a:t> </a:t>
            </a:r>
            <a:r>
              <a:rPr lang="en-US" i="1" dirty="0" err="1"/>
              <a:t>manau</a:t>
            </a:r>
            <a:r>
              <a:rPr lang="en-US" i="1" dirty="0"/>
              <a:t>, </a:t>
            </a:r>
            <a:r>
              <a:rPr lang="en-US" i="1" dirty="0" err="1"/>
              <a:t>kad</a:t>
            </a:r>
            <a:r>
              <a:rPr lang="en-US" i="1" dirty="0"/>
              <a:t> </a:t>
            </a:r>
            <a:r>
              <a:rPr lang="en-US" i="1" dirty="0" err="1"/>
              <a:t>jau</a:t>
            </a:r>
            <a:r>
              <a:rPr lang="en-US" i="1" dirty="0"/>
              <a:t> net </a:t>
            </a:r>
            <a:r>
              <a:rPr lang="en-US" i="1" dirty="0" err="1"/>
              <a:t>žmogui</a:t>
            </a:r>
            <a:r>
              <a:rPr lang="en-US" i="1" dirty="0"/>
              <a:t> </a:t>
            </a:r>
            <a:r>
              <a:rPr lang="en-US" i="1" dirty="0" err="1"/>
              <a:t>nereik</a:t>
            </a:r>
            <a:r>
              <a:rPr lang="en-US" i="1" dirty="0"/>
              <a:t> </a:t>
            </a:r>
            <a:r>
              <a:rPr lang="en-US" i="1" dirty="0" err="1"/>
              <a:t>sakyti</a:t>
            </a:r>
            <a:r>
              <a:rPr lang="en-US" i="1" dirty="0"/>
              <a:t>, </a:t>
            </a:r>
            <a:r>
              <a:rPr lang="en-US" i="1" dirty="0" err="1"/>
              <a:t>kad</a:t>
            </a:r>
            <a:r>
              <a:rPr lang="en-US" i="1" dirty="0"/>
              <a:t> </a:t>
            </a:r>
            <a:r>
              <a:rPr lang="en-US" i="1" dirty="0" err="1"/>
              <a:t>jis</a:t>
            </a:r>
            <a:r>
              <a:rPr lang="en-US" i="1" dirty="0"/>
              <a:t> </a:t>
            </a:r>
            <a:r>
              <a:rPr lang="en-US" i="1" dirty="0" err="1"/>
              <a:t>visur</a:t>
            </a:r>
            <a:r>
              <a:rPr lang="en-US" i="1" dirty="0"/>
              <a:t> </a:t>
            </a:r>
            <a:r>
              <a:rPr lang="en-US" i="1" dirty="0" err="1"/>
              <a:t>yra</a:t>
            </a:r>
            <a:r>
              <a:rPr lang="en-US" i="1" dirty="0"/>
              <a:t> </a:t>
            </a:r>
            <a:r>
              <a:rPr lang="en-US" i="1" dirty="0" err="1"/>
              <a:t>stebimas</a:t>
            </a:r>
            <a:r>
              <a:rPr lang="en-US" i="1" dirty="0"/>
              <a:t>, </a:t>
            </a:r>
            <a:r>
              <a:rPr lang="en-US" i="1" dirty="0" err="1"/>
              <a:t>matomas</a:t>
            </a:r>
            <a:r>
              <a:rPr lang="en-US" i="1" dirty="0"/>
              <a:t>. </a:t>
            </a:r>
            <a:r>
              <a:rPr lang="en-US" i="1" dirty="0" err="1"/>
              <a:t>Ir</a:t>
            </a:r>
            <a:r>
              <a:rPr lang="en-US" i="1" dirty="0"/>
              <a:t> </a:t>
            </a:r>
            <a:r>
              <a:rPr lang="en-US" i="1" dirty="0" err="1"/>
              <a:t>tu</a:t>
            </a:r>
            <a:r>
              <a:rPr lang="en-US" i="1" dirty="0"/>
              <a:t> </a:t>
            </a:r>
            <a:r>
              <a:rPr lang="en-US" i="1" dirty="0" err="1"/>
              <a:t>pasirinkt</a:t>
            </a:r>
            <a:r>
              <a:rPr lang="en-US" i="1" dirty="0"/>
              <a:t> </a:t>
            </a:r>
            <a:r>
              <a:rPr lang="en-US" i="1" dirty="0" err="1"/>
              <a:t>turi</a:t>
            </a:r>
            <a:r>
              <a:rPr lang="en-US" i="1" dirty="0"/>
              <a:t> </a:t>
            </a:r>
            <a:r>
              <a:rPr lang="en-US" i="1" dirty="0" err="1"/>
              <a:t>tokį</a:t>
            </a:r>
            <a:r>
              <a:rPr lang="en-US" i="1" dirty="0"/>
              <a:t> </a:t>
            </a:r>
            <a:r>
              <a:rPr lang="en-US" i="1" dirty="0" err="1"/>
              <a:t>kelią</a:t>
            </a:r>
            <a:r>
              <a:rPr lang="en-US" i="1" dirty="0"/>
              <a:t> </a:t>
            </a:r>
            <a:r>
              <a:rPr lang="en-US" i="1" dirty="0" err="1"/>
              <a:t>ir</a:t>
            </a:r>
            <a:r>
              <a:rPr lang="en-US" i="1" dirty="0"/>
              <a:t> </a:t>
            </a:r>
            <a:r>
              <a:rPr lang="en-US" i="1" dirty="0" err="1"/>
              <a:t>nedaryt</a:t>
            </a:r>
            <a:r>
              <a:rPr lang="en-US" i="1" dirty="0"/>
              <a:t> </a:t>
            </a:r>
            <a:r>
              <a:rPr lang="en-US" i="1" dirty="0" err="1"/>
              <a:t>tokių</a:t>
            </a:r>
            <a:r>
              <a:rPr lang="en-US" i="1" dirty="0"/>
              <a:t> </a:t>
            </a:r>
            <a:r>
              <a:rPr lang="en-US" i="1" dirty="0" err="1" smtClean="0"/>
              <a:t>veiksmų</a:t>
            </a:r>
            <a:r>
              <a:rPr lang="en-US" i="1" dirty="0" smtClean="0"/>
              <a:t>, </a:t>
            </a:r>
            <a:r>
              <a:rPr lang="en-US" i="1" dirty="0" err="1"/>
              <a:t>su</a:t>
            </a:r>
            <a:r>
              <a:rPr lang="en-US" i="1" dirty="0"/>
              <a:t> </a:t>
            </a:r>
            <a:r>
              <a:rPr lang="en-US" i="1" dirty="0" err="1"/>
              <a:t>kuriais</a:t>
            </a:r>
            <a:r>
              <a:rPr lang="en-US" i="1" dirty="0"/>
              <a:t> </a:t>
            </a:r>
            <a:r>
              <a:rPr lang="en-US" i="1" dirty="0" err="1"/>
              <a:t>tu</a:t>
            </a:r>
            <a:r>
              <a:rPr lang="en-US" i="1" dirty="0"/>
              <a:t> </a:t>
            </a:r>
            <a:r>
              <a:rPr lang="en-US" i="1" dirty="0" err="1"/>
              <a:t>iš</a:t>
            </a:r>
            <a:r>
              <a:rPr lang="en-US" i="1" dirty="0"/>
              <a:t> </a:t>
            </a:r>
            <a:r>
              <a:rPr lang="en-US" i="1" dirty="0" err="1"/>
              <a:t>blogosios</a:t>
            </a:r>
            <a:r>
              <a:rPr lang="en-US" i="1" dirty="0"/>
              <a:t> </a:t>
            </a:r>
            <a:r>
              <a:rPr lang="en-US" i="1" dirty="0" err="1"/>
              <a:t>pusės</a:t>
            </a:r>
            <a:r>
              <a:rPr lang="en-US" i="1" dirty="0"/>
              <a:t> </a:t>
            </a:r>
            <a:r>
              <a:rPr lang="en-US" i="1" dirty="0" err="1"/>
              <a:t>esi</a:t>
            </a:r>
            <a:r>
              <a:rPr lang="en-US" i="1" dirty="0"/>
              <a:t> </a:t>
            </a:r>
            <a:r>
              <a:rPr lang="en-US" i="1" dirty="0" err="1"/>
              <a:t>supažindintas</a:t>
            </a:r>
            <a:r>
              <a:rPr lang="en-US" i="1" dirty="0"/>
              <a:t> </a:t>
            </a:r>
            <a:r>
              <a:rPr lang="en-US" i="1" dirty="0" err="1"/>
              <a:t>prieš</a:t>
            </a:r>
            <a:r>
              <a:rPr lang="en-US" i="1" dirty="0"/>
              <a:t> </a:t>
            </a:r>
            <a:r>
              <a:rPr lang="en-US" i="1" dirty="0" err="1"/>
              <a:t>ateidamas</a:t>
            </a:r>
            <a:r>
              <a:rPr lang="en-US" i="1" dirty="0"/>
              <a:t> </a:t>
            </a:r>
            <a:r>
              <a:rPr lang="en-US" i="1" dirty="0" err="1"/>
              <a:t>jau</a:t>
            </a:r>
            <a:r>
              <a:rPr lang="en-US" i="1" dirty="0"/>
              <a:t> </a:t>
            </a:r>
            <a:r>
              <a:rPr lang="en-US" i="1" dirty="0" err="1"/>
              <a:t>čia</a:t>
            </a:r>
            <a:r>
              <a:rPr lang="en-US" i="1" dirty="0"/>
              <a:t>. </a:t>
            </a:r>
            <a:r>
              <a:rPr lang="en-US" i="1" dirty="0" err="1"/>
              <a:t>Visokie</a:t>
            </a:r>
            <a:r>
              <a:rPr lang="en-US" i="1" dirty="0"/>
              <a:t> </a:t>
            </a:r>
            <a:r>
              <a:rPr lang="en-US" i="1" dirty="0" err="1"/>
              <a:t>tarnybiniai</a:t>
            </a:r>
            <a:r>
              <a:rPr lang="en-US" i="1" dirty="0"/>
              <a:t> </a:t>
            </a:r>
            <a:r>
              <a:rPr lang="en-US" i="1" dirty="0" err="1"/>
              <a:t>ir</a:t>
            </a:r>
            <a:r>
              <a:rPr lang="en-US" i="1" dirty="0"/>
              <a:t> </a:t>
            </a:r>
            <a:r>
              <a:rPr lang="en-US" i="1" dirty="0" err="1"/>
              <a:t>taip</a:t>
            </a:r>
            <a:r>
              <a:rPr lang="en-US" i="1" dirty="0"/>
              <a:t> </a:t>
            </a:r>
            <a:r>
              <a:rPr lang="en-US" i="1" dirty="0" err="1"/>
              <a:t>toliau</a:t>
            </a:r>
            <a:r>
              <a:rPr lang="en-US" i="1" dirty="0"/>
              <a:t>. </a:t>
            </a:r>
            <a:r>
              <a:rPr lang="en-US" i="1" dirty="0" err="1"/>
              <a:t>Mokosi</a:t>
            </a:r>
            <a:r>
              <a:rPr lang="en-US" i="1" dirty="0"/>
              <a:t> </a:t>
            </a:r>
            <a:r>
              <a:rPr lang="en-US" i="1" dirty="0" err="1"/>
              <a:t>protingas</a:t>
            </a:r>
            <a:r>
              <a:rPr lang="en-US" i="1" dirty="0"/>
              <a:t> </a:t>
            </a:r>
            <a:r>
              <a:rPr lang="en-US" i="1" dirty="0" err="1"/>
              <a:t>žmogus</a:t>
            </a:r>
            <a:r>
              <a:rPr lang="en-US" i="1" dirty="0"/>
              <a:t> </a:t>
            </a:r>
            <a:r>
              <a:rPr lang="en-US" i="1" dirty="0" err="1"/>
              <a:t>iš</a:t>
            </a:r>
            <a:r>
              <a:rPr lang="en-US" i="1" dirty="0"/>
              <a:t> </a:t>
            </a:r>
            <a:r>
              <a:rPr lang="en-US" i="1" dirty="0" err="1"/>
              <a:t>kitų</a:t>
            </a:r>
            <a:r>
              <a:rPr lang="en-US" i="1" dirty="0"/>
              <a:t> </a:t>
            </a:r>
            <a:r>
              <a:rPr lang="en-US" i="1" dirty="0" err="1"/>
              <a:t>klaidų</a:t>
            </a:r>
            <a:r>
              <a:rPr lang="en-US" i="1" dirty="0"/>
              <a:t>. </a:t>
            </a:r>
            <a:r>
              <a:rPr lang="en-US" i="1" dirty="0" err="1"/>
              <a:t>Aš</a:t>
            </a:r>
            <a:r>
              <a:rPr lang="en-US" i="1" dirty="0"/>
              <a:t> </a:t>
            </a:r>
            <a:r>
              <a:rPr lang="en-US" i="1" dirty="0" err="1"/>
              <a:t>manau</a:t>
            </a:r>
            <a:r>
              <a:rPr lang="en-US" i="1" dirty="0"/>
              <a:t>, </a:t>
            </a:r>
            <a:r>
              <a:rPr lang="en-US" i="1" dirty="0" err="1"/>
              <a:t>jeigu</a:t>
            </a:r>
            <a:r>
              <a:rPr lang="en-US" i="1" dirty="0"/>
              <a:t> </a:t>
            </a:r>
            <a:r>
              <a:rPr lang="en-US" i="1" dirty="0" err="1" smtClean="0"/>
              <a:t>jis</a:t>
            </a:r>
            <a:r>
              <a:rPr lang="en-US" i="1" dirty="0" smtClean="0"/>
              <a:t> </a:t>
            </a:r>
            <a:r>
              <a:rPr lang="en-US" i="1" dirty="0" err="1"/>
              <a:t>girdi</a:t>
            </a:r>
            <a:r>
              <a:rPr lang="en-US" i="1" dirty="0"/>
              <a:t> </a:t>
            </a:r>
            <a:r>
              <a:rPr lang="en-US" i="1" dirty="0" err="1"/>
              <a:t>ir</a:t>
            </a:r>
            <a:r>
              <a:rPr lang="en-US" i="1" dirty="0"/>
              <a:t> </a:t>
            </a:r>
            <a:r>
              <a:rPr lang="en-US" i="1" dirty="0" err="1"/>
              <a:t>jis</a:t>
            </a:r>
            <a:r>
              <a:rPr lang="en-US" i="1" dirty="0"/>
              <a:t> </a:t>
            </a:r>
            <a:r>
              <a:rPr lang="en-US" i="1" dirty="0" err="1"/>
              <a:t>nori</a:t>
            </a:r>
            <a:r>
              <a:rPr lang="en-US" i="1" dirty="0"/>
              <a:t> </a:t>
            </a:r>
            <a:r>
              <a:rPr lang="en-US" i="1" dirty="0" err="1"/>
              <a:t>dirbt</a:t>
            </a:r>
            <a:r>
              <a:rPr lang="en-US" i="1" dirty="0"/>
              <a:t>, tai </a:t>
            </a:r>
            <a:r>
              <a:rPr lang="en-US" i="1" dirty="0" err="1"/>
              <a:t>jis</a:t>
            </a:r>
            <a:r>
              <a:rPr lang="en-US" i="1" dirty="0"/>
              <a:t> </a:t>
            </a:r>
            <a:r>
              <a:rPr lang="en-US" i="1" dirty="0" err="1"/>
              <a:t>laikosi</a:t>
            </a:r>
            <a:r>
              <a:rPr lang="en-US" i="1" dirty="0"/>
              <a:t> </a:t>
            </a:r>
            <a:r>
              <a:rPr lang="en-US" i="1" dirty="0" err="1"/>
              <a:t>tokios</a:t>
            </a:r>
            <a:r>
              <a:rPr lang="en-US" i="1" dirty="0"/>
              <a:t> </a:t>
            </a:r>
            <a:r>
              <a:rPr lang="en-US" i="1" dirty="0" err="1"/>
              <a:t>pozicijos</a:t>
            </a:r>
            <a:r>
              <a:rPr lang="en-US" i="1" dirty="0"/>
              <a:t>, </a:t>
            </a:r>
            <a:r>
              <a:rPr lang="en-US" i="1" dirty="0" err="1"/>
              <a:t>kad</a:t>
            </a:r>
            <a:r>
              <a:rPr lang="en-US" i="1" dirty="0"/>
              <a:t> </a:t>
            </a:r>
            <a:r>
              <a:rPr lang="en-US" i="1" dirty="0" err="1"/>
              <a:t>tikrai</a:t>
            </a:r>
            <a:r>
              <a:rPr lang="en-US" i="1" dirty="0"/>
              <a:t> </a:t>
            </a:r>
            <a:r>
              <a:rPr lang="en-US" i="1" dirty="0" err="1"/>
              <a:t>būti</a:t>
            </a:r>
            <a:r>
              <a:rPr lang="en-US" i="1" dirty="0"/>
              <a:t> </a:t>
            </a:r>
            <a:r>
              <a:rPr lang="en-US" i="1" dirty="0" err="1"/>
              <a:t>geruoju</a:t>
            </a:r>
            <a:r>
              <a:rPr lang="en-US" i="1" dirty="0"/>
              <a:t> </a:t>
            </a:r>
            <a:r>
              <a:rPr lang="en-US" i="1" dirty="0" err="1"/>
              <a:t>tuo</a:t>
            </a:r>
            <a:r>
              <a:rPr lang="en-US" i="1" dirty="0"/>
              <a:t> </a:t>
            </a:r>
            <a:r>
              <a:rPr lang="en-US" i="1" dirty="0" err="1"/>
              <a:t>policininku</a:t>
            </a:r>
            <a:r>
              <a:rPr lang="en-US" i="1" dirty="0"/>
              <a:t>, o ne </a:t>
            </a:r>
            <a:r>
              <a:rPr lang="en-US" i="1" dirty="0" err="1"/>
              <a:t>slėpti</a:t>
            </a:r>
            <a:r>
              <a:rPr lang="en-US" i="1" dirty="0"/>
              <a:t> </a:t>
            </a:r>
            <a:r>
              <a:rPr lang="en-US" i="1" dirty="0" err="1"/>
              <a:t>už</a:t>
            </a:r>
            <a:r>
              <a:rPr lang="en-US" i="1" dirty="0"/>
              <a:t> </a:t>
            </a:r>
            <a:r>
              <a:rPr lang="en-US" i="1" dirty="0" err="1"/>
              <a:t>kažkieno</a:t>
            </a:r>
            <a:r>
              <a:rPr lang="en-US" i="1" dirty="0"/>
              <a:t> </a:t>
            </a:r>
            <a:r>
              <a:rPr lang="en-US" i="1" dirty="0" err="1"/>
              <a:t>nugaros</a:t>
            </a:r>
            <a:r>
              <a:rPr lang="en-US" i="1" dirty="0"/>
              <a:t> </a:t>
            </a:r>
            <a:r>
              <a:rPr lang="en-US" i="1" dirty="0" err="1"/>
              <a:t>kažkokių</a:t>
            </a:r>
            <a:r>
              <a:rPr lang="en-US" i="1" dirty="0"/>
              <a:t> </a:t>
            </a:r>
            <a:r>
              <a:rPr lang="en-US" i="1" dirty="0" err="1"/>
              <a:t>veiksmų</a:t>
            </a:r>
            <a:r>
              <a:rPr lang="en-US" i="1" dirty="0"/>
              <a:t>. </a:t>
            </a:r>
            <a:endParaRPr lang="lt-LT" i="1" dirty="0"/>
          </a:p>
          <a:p>
            <a:endParaRPr lang="lt-LT" dirty="0"/>
          </a:p>
        </p:txBody>
      </p:sp>
      <p:sp>
        <p:nvSpPr>
          <p:cNvPr id="13" name="TextBox 12"/>
          <p:cNvSpPr txBox="1"/>
          <p:nvPr/>
        </p:nvSpPr>
        <p:spPr>
          <a:xfrm>
            <a:off x="5914418" y="1969943"/>
            <a:ext cx="5188084" cy="3693319"/>
          </a:xfrm>
          <a:prstGeom prst="rect">
            <a:avLst/>
          </a:prstGeom>
          <a:solidFill>
            <a:schemeClr val="bg1"/>
          </a:solidFill>
        </p:spPr>
        <p:txBody>
          <a:bodyPr wrap="square" rtlCol="0">
            <a:spAutoFit/>
          </a:bodyPr>
          <a:lstStyle/>
          <a:p>
            <a:r>
              <a:rPr lang="lt-LT" i="1" dirty="0" smtClean="0"/>
              <a:t>...iš tikrųjų, pastaraisiais metais Policijos departamentas tikrai įdėjo nemažai pastangų tam, kad darbo ta kokybė gerėtų. .... yra labai daug visokių patikrinimų</a:t>
            </a:r>
            <a:r>
              <a:rPr lang="en-US" i="1" dirty="0" smtClean="0"/>
              <a:t>,</a:t>
            </a:r>
            <a:r>
              <a:rPr lang="lt-LT" i="1" dirty="0" smtClean="0"/>
              <a:t> kaip ir iš Policijos departamento pusės</a:t>
            </a:r>
            <a:r>
              <a:rPr lang="en-US" i="1" dirty="0" smtClean="0"/>
              <a:t>,</a:t>
            </a:r>
            <a:r>
              <a:rPr lang="lt-LT" i="1" dirty="0" smtClean="0"/>
              <a:t> taip ir iš mūsų pačių</a:t>
            </a:r>
            <a:r>
              <a:rPr lang="en-US" i="1" dirty="0" smtClean="0"/>
              <a:t>.</a:t>
            </a:r>
            <a:r>
              <a:rPr lang="lt-LT" i="1" dirty="0" smtClean="0"/>
              <a:t> </a:t>
            </a:r>
            <a:r>
              <a:rPr lang="en-US" i="1" dirty="0" smtClean="0"/>
              <a:t>I</a:t>
            </a:r>
            <a:r>
              <a:rPr lang="lt-LT" i="1" dirty="0" smtClean="0"/>
              <a:t>r mes esam tam tikru kampu įpareigoti patys save </a:t>
            </a:r>
            <a:r>
              <a:rPr lang="lt-LT" i="1" dirty="0" err="1" smtClean="0"/>
              <a:t>tikrint</a:t>
            </a:r>
            <a:r>
              <a:rPr lang="lt-LT" i="1" dirty="0" smtClean="0"/>
              <a:t>, kad visi veiksmai būtų atliekami kuo kokybiškiau, apklausos atliekamos kuo kokybiškiau. Visi veiksmai, darbas karštais pėdsakais. Mes atliekame slaptus patikrinimus, kurių metu tikrai įsitikiname, kad su </a:t>
            </a:r>
            <a:r>
              <a:rPr lang="lt-LT" i="1" dirty="0" err="1" smtClean="0"/>
              <a:t>žmonėm</a:t>
            </a:r>
            <a:r>
              <a:rPr lang="lt-LT" i="1" dirty="0" smtClean="0"/>
              <a:t> yra bendraujama gražiai, mandagiai. Yra unifikuotos tam tikros funkcijos - jau mes tiksliai žinom, per kiek laiko mes turime paskirti kažkokias ekspertizes, paimti vaizdo įrašus.</a:t>
            </a:r>
            <a:endParaRPr lang="lt-LT" i="1" dirty="0"/>
          </a:p>
        </p:txBody>
      </p:sp>
    </p:spTree>
    <p:extLst>
      <p:ext uri="{BB962C8B-B14F-4D97-AF65-F5344CB8AC3E}">
        <p14:creationId xmlns:p14="http://schemas.microsoft.com/office/powerpoint/2010/main" val="1137739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animBg="1"/>
      <p:bldP spid="1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27092" y="1974457"/>
            <a:ext cx="3826799" cy="4202505"/>
          </a:xfrm>
        </p:spPr>
        <p:txBody>
          <a:bodyPr>
            <a:normAutofit/>
          </a:bodyPr>
          <a:lstStyle/>
          <a:p>
            <a:pPr marL="0" indent="0">
              <a:buNone/>
            </a:pPr>
            <a:r>
              <a:rPr lang="lt-LT" dirty="0" smtClean="0"/>
              <a:t>Institucijų </a:t>
            </a:r>
            <a:r>
              <a:rPr lang="lt-LT" dirty="0"/>
              <a:t>bendradarbiavimas, prevencinė veikla:</a:t>
            </a:r>
            <a:endParaRPr lang="lt-LT" dirty="0" smtClean="0"/>
          </a:p>
          <a:p>
            <a:r>
              <a:rPr lang="lt-LT" sz="2400" dirty="0"/>
              <a:t>Efektyvesnis institucijų prevencinis darbas </a:t>
            </a:r>
          </a:p>
          <a:p>
            <a:r>
              <a:rPr lang="lt-LT" sz="2400" dirty="0" smtClean="0"/>
              <a:t>Geresnė institucijų komunikacija ir bendradarbiavimas</a:t>
            </a:r>
          </a:p>
          <a:p>
            <a:r>
              <a:rPr lang="lt-LT" sz="2400" dirty="0" smtClean="0"/>
              <a:t>Geriau reglamentuota prevencinė veikla</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304" y="327727"/>
            <a:ext cx="1239789" cy="135137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0241" y="1"/>
            <a:ext cx="1780028" cy="1780028"/>
          </a:xfrm>
          <a:prstGeom prst="rect">
            <a:avLst/>
          </a:prstGeom>
        </p:spPr>
      </p:pic>
      <p:sp>
        <p:nvSpPr>
          <p:cNvPr id="11" name="TextBox 10"/>
          <p:cNvSpPr txBox="1"/>
          <p:nvPr/>
        </p:nvSpPr>
        <p:spPr>
          <a:xfrm>
            <a:off x="5914418" y="2162733"/>
            <a:ext cx="5188084" cy="3693319"/>
          </a:xfrm>
          <a:prstGeom prst="rect">
            <a:avLst/>
          </a:prstGeom>
          <a:noFill/>
        </p:spPr>
        <p:txBody>
          <a:bodyPr wrap="square" rtlCol="0">
            <a:spAutoFit/>
          </a:bodyPr>
          <a:lstStyle/>
          <a:p>
            <a:r>
              <a:rPr lang="en-US" i="1" dirty="0" smtClean="0"/>
              <a:t>…</a:t>
            </a:r>
            <a:r>
              <a:rPr lang="lt-LT" i="1" dirty="0" smtClean="0"/>
              <a:t>aktyvi </a:t>
            </a:r>
            <a:r>
              <a:rPr lang="lt-LT" i="1" dirty="0"/>
              <a:t>prevencinė veikla turi įtakos tų pačių nusikaltimų </a:t>
            </a:r>
            <a:r>
              <a:rPr lang="lt-LT" i="1" dirty="0" err="1"/>
              <a:t>išaiškinamumui</a:t>
            </a:r>
            <a:r>
              <a:rPr lang="lt-LT" i="1" dirty="0"/>
              <a:t>. Kuo bendruomenė daugiau </a:t>
            </a:r>
            <a:r>
              <a:rPr lang="lt-LT" i="1" dirty="0" smtClean="0"/>
              <a:t>dirbs</a:t>
            </a:r>
            <a:r>
              <a:rPr lang="en-US" i="1" dirty="0" smtClean="0"/>
              <a:t>, o</a:t>
            </a:r>
            <a:r>
              <a:rPr lang="lt-LT" i="1" dirty="0" smtClean="0"/>
              <a:t> </a:t>
            </a:r>
            <a:r>
              <a:rPr lang="lt-LT" i="1" dirty="0"/>
              <a:t>su bendruomene daugiau </a:t>
            </a:r>
            <a:r>
              <a:rPr lang="lt-LT" i="1" dirty="0" smtClean="0"/>
              <a:t>dirbama</a:t>
            </a:r>
            <a:r>
              <a:rPr lang="en-US" i="1" dirty="0" smtClean="0"/>
              <a:t> -</a:t>
            </a:r>
            <a:r>
              <a:rPr lang="lt-LT" i="1" dirty="0" smtClean="0"/>
              <a:t> </a:t>
            </a:r>
            <a:r>
              <a:rPr lang="en-US" i="1" dirty="0"/>
              <a:t>s</a:t>
            </a:r>
            <a:r>
              <a:rPr lang="lt-LT" i="1" dirty="0" err="1" smtClean="0"/>
              <a:t>katinama</a:t>
            </a:r>
            <a:r>
              <a:rPr lang="lt-LT" i="1" dirty="0" smtClean="0"/>
              <a:t> </a:t>
            </a:r>
            <a:r>
              <a:rPr lang="lt-LT" i="1" dirty="0"/>
              <a:t>kameras įsirengti, apsišviesti savo, tarkim, teritoriją, namus. Kuo ta aplinka yra saugesnė, tuo policininkams gaunasi, kad lengviau tuos nusikaltimus tirti. Kai yra galimybės nustatyti tą įtariamąjį, tai ta prevencinė veikla, kaip jūs </a:t>
            </a:r>
            <a:r>
              <a:rPr lang="lt-LT" i="1" dirty="0" smtClean="0"/>
              <a:t>minėjote su </a:t>
            </a:r>
            <a:r>
              <a:rPr lang="lt-LT" i="1" dirty="0"/>
              <a:t>tais pačiais </a:t>
            </a:r>
            <a:r>
              <a:rPr lang="lt-LT" i="1" dirty="0" smtClean="0"/>
              <a:t>narkotikais</a:t>
            </a:r>
            <a:r>
              <a:rPr lang="en-US" i="1" dirty="0" smtClean="0"/>
              <a:t>.</a:t>
            </a:r>
            <a:r>
              <a:rPr lang="lt-LT" i="1" dirty="0" smtClean="0"/>
              <a:t> </a:t>
            </a:r>
            <a:r>
              <a:rPr lang="en-US" i="1" dirty="0" smtClean="0"/>
              <a:t>L</a:t>
            </a:r>
            <a:r>
              <a:rPr lang="lt-LT" i="1" dirty="0" err="1" smtClean="0"/>
              <a:t>ygiai</a:t>
            </a:r>
            <a:r>
              <a:rPr lang="lt-LT" i="1" dirty="0" smtClean="0"/>
              <a:t> </a:t>
            </a:r>
            <a:r>
              <a:rPr lang="lt-LT" i="1" dirty="0"/>
              <a:t>taip pat turėtų įtakos ir girtų vairuotojų suradimui. Kuo aktyviau dirba policija, tuo daugiau pastebėtų įtartinų asmenų. Juos patikrina. </a:t>
            </a:r>
            <a:r>
              <a:rPr lang="lt-LT" i="1" dirty="0" smtClean="0"/>
              <a:t>Tai</a:t>
            </a:r>
            <a:r>
              <a:rPr lang="en-US" i="1" dirty="0" smtClean="0"/>
              <a:t>,</a:t>
            </a:r>
            <a:r>
              <a:rPr lang="lt-LT" i="1" dirty="0" smtClean="0"/>
              <a:t> </a:t>
            </a:r>
            <a:r>
              <a:rPr lang="lt-LT" i="1" dirty="0"/>
              <a:t>jeigu patikrina, randa </a:t>
            </a:r>
            <a:r>
              <a:rPr lang="lt-LT" i="1" dirty="0" smtClean="0"/>
              <a:t>narkotikų</a:t>
            </a:r>
            <a:r>
              <a:rPr lang="en-US" i="1" dirty="0" smtClean="0"/>
              <a:t>,</a:t>
            </a:r>
            <a:r>
              <a:rPr lang="lt-LT" i="1" dirty="0" smtClean="0"/>
              <a:t> </a:t>
            </a:r>
            <a:r>
              <a:rPr lang="lt-LT" i="1" dirty="0"/>
              <a:t>tada iš karto byla. Ta prevencinė veikla turi įtakos.</a:t>
            </a:r>
            <a:endParaRPr lang="lt-LT" dirty="0"/>
          </a:p>
        </p:txBody>
      </p:sp>
      <p:sp>
        <p:nvSpPr>
          <p:cNvPr id="12" name="TextBox 11"/>
          <p:cNvSpPr txBox="1"/>
          <p:nvPr/>
        </p:nvSpPr>
        <p:spPr>
          <a:xfrm>
            <a:off x="5863843" y="2162732"/>
            <a:ext cx="5103778" cy="3693319"/>
          </a:xfrm>
          <a:prstGeom prst="rect">
            <a:avLst/>
          </a:prstGeom>
          <a:solidFill>
            <a:schemeClr val="bg1"/>
          </a:solidFill>
        </p:spPr>
        <p:txBody>
          <a:bodyPr wrap="square" rtlCol="0">
            <a:spAutoFit/>
          </a:bodyPr>
          <a:lstStyle/>
          <a:p>
            <a:r>
              <a:rPr lang="lt-LT" i="1" dirty="0"/>
              <a:t>Aš </a:t>
            </a:r>
            <a:r>
              <a:rPr lang="lt-LT" i="1" dirty="0" smtClean="0"/>
              <a:t>nežinau </a:t>
            </a:r>
            <a:r>
              <a:rPr lang="lt-LT" i="1" dirty="0"/>
              <a:t>kaip </a:t>
            </a:r>
            <a:r>
              <a:rPr lang="lt-LT" i="1" dirty="0" smtClean="0"/>
              <a:t>Lietuvoje</a:t>
            </a:r>
            <a:r>
              <a:rPr lang="en-US" i="1" dirty="0" smtClean="0"/>
              <a:t>,</a:t>
            </a:r>
            <a:r>
              <a:rPr lang="lt-LT" i="1" dirty="0" smtClean="0"/>
              <a:t> </a:t>
            </a:r>
            <a:r>
              <a:rPr lang="lt-LT" i="1" dirty="0"/>
              <a:t>bet mano toks įspūdis yra, kad eilė institucijų, kurios anksčiau dirbo </a:t>
            </a:r>
            <a:r>
              <a:rPr lang="lt-LT" i="1" dirty="0" smtClean="0"/>
              <a:t>atskirai</a:t>
            </a:r>
            <a:r>
              <a:rPr lang="en-US" i="1" dirty="0" smtClean="0"/>
              <a:t>,</a:t>
            </a:r>
            <a:r>
              <a:rPr lang="lt-LT" i="1" dirty="0" smtClean="0"/>
              <a:t> </a:t>
            </a:r>
            <a:r>
              <a:rPr lang="lt-LT" i="1" dirty="0"/>
              <a:t>pradėjo labai tampriai bendradarbiauti. Klaipėdoje, pvz., policija, socialiniai darbuotojai ir savivaldybės skyriai, kurie susiję su nusikaltimais, turi tokius labai tamprius ryšius. Universitetas turi labai tamprius ryšius su </a:t>
            </a:r>
            <a:r>
              <a:rPr lang="lt-LT" i="1" dirty="0" smtClean="0"/>
              <a:t>policija.</a:t>
            </a:r>
          </a:p>
          <a:p>
            <a:endParaRPr lang="lt-LT" i="1" dirty="0" smtClean="0"/>
          </a:p>
          <a:p>
            <a:endParaRPr lang="lt-LT" i="1" dirty="0"/>
          </a:p>
          <a:p>
            <a:endParaRPr lang="lt-LT" i="1" dirty="0" smtClean="0"/>
          </a:p>
          <a:p>
            <a:endParaRPr lang="lt-LT" i="1" dirty="0"/>
          </a:p>
          <a:p>
            <a:endParaRPr lang="lt-LT" i="1" dirty="0" smtClean="0"/>
          </a:p>
          <a:p>
            <a:endParaRPr lang="lt-LT" dirty="0"/>
          </a:p>
        </p:txBody>
      </p:sp>
      <p:sp>
        <p:nvSpPr>
          <p:cNvPr id="13" name="TextBox 12"/>
          <p:cNvSpPr txBox="1"/>
          <p:nvPr/>
        </p:nvSpPr>
        <p:spPr>
          <a:xfrm>
            <a:off x="5863843" y="1974457"/>
            <a:ext cx="5188084" cy="3139321"/>
          </a:xfrm>
          <a:prstGeom prst="rect">
            <a:avLst/>
          </a:prstGeom>
          <a:solidFill>
            <a:schemeClr val="bg1"/>
          </a:solidFill>
        </p:spPr>
        <p:txBody>
          <a:bodyPr wrap="square" rtlCol="0">
            <a:spAutoFit/>
          </a:bodyPr>
          <a:lstStyle/>
          <a:p>
            <a:r>
              <a:rPr lang="lt-LT" i="1" dirty="0" smtClean="0"/>
              <a:t>Mes </a:t>
            </a:r>
            <a:r>
              <a:rPr lang="lt-LT" i="1" dirty="0"/>
              <a:t>turėjome tris programas </a:t>
            </a:r>
            <a:r>
              <a:rPr lang="lt-LT" i="1" dirty="0" smtClean="0"/>
              <a:t>kovos </a:t>
            </a:r>
            <a:r>
              <a:rPr lang="lt-LT" i="1" dirty="0"/>
              <a:t>su nepilnamečių </a:t>
            </a:r>
            <a:r>
              <a:rPr lang="lt-LT" i="1" dirty="0" smtClean="0"/>
              <a:t>nusikalstamumu</a:t>
            </a:r>
            <a:r>
              <a:rPr lang="en-US" i="1" dirty="0" smtClean="0"/>
              <a:t>.</a:t>
            </a:r>
            <a:r>
              <a:rPr lang="lt-LT" i="1" dirty="0" smtClean="0"/>
              <a:t> </a:t>
            </a:r>
            <a:r>
              <a:rPr lang="lt-LT" i="1" dirty="0"/>
              <a:t>2013 m. tiktai baigėsi </a:t>
            </a:r>
            <a:r>
              <a:rPr lang="lt-LT" i="1" dirty="0" smtClean="0"/>
              <a:t>paskutinė. </a:t>
            </a:r>
            <a:r>
              <a:rPr lang="lt-LT" i="1" dirty="0"/>
              <a:t>Paskui turėjome </a:t>
            </a:r>
            <a:r>
              <a:rPr lang="en-US" i="1" dirty="0" smtClean="0"/>
              <a:t>M</a:t>
            </a:r>
            <a:r>
              <a:rPr lang="lt-LT" i="1" dirty="0" err="1" smtClean="0"/>
              <a:t>inimalios</a:t>
            </a:r>
            <a:r>
              <a:rPr lang="lt-LT" i="1" dirty="0" smtClean="0"/>
              <a:t> </a:t>
            </a:r>
            <a:r>
              <a:rPr lang="lt-LT" i="1" dirty="0"/>
              <a:t>ir vidutinės priežiūros įstatymą. Tie popieriai nieko </a:t>
            </a:r>
            <a:r>
              <a:rPr lang="lt-LT" i="1" dirty="0" smtClean="0"/>
              <a:t>nereiškia, </a:t>
            </a:r>
            <a:r>
              <a:rPr lang="lt-LT" i="1" dirty="0"/>
              <a:t>bet už tų popierių buvo daug labai kursų, kada daug buvo paruošta žmonių, kurie gali dirbti tais žmonėmis. </a:t>
            </a:r>
            <a:endParaRPr lang="lt-LT" i="1" dirty="0" smtClean="0"/>
          </a:p>
          <a:p>
            <a:endParaRPr lang="lt-LT" i="1" dirty="0"/>
          </a:p>
          <a:p>
            <a:endParaRPr lang="lt-LT" i="1" dirty="0" smtClean="0"/>
          </a:p>
          <a:p>
            <a:endParaRPr lang="lt-LT" i="1" dirty="0"/>
          </a:p>
          <a:p>
            <a:endParaRPr lang="lt-LT" i="1" dirty="0" smtClean="0"/>
          </a:p>
          <a:p>
            <a:endParaRPr lang="lt-LT" i="1" dirty="0"/>
          </a:p>
        </p:txBody>
      </p:sp>
      <p:sp>
        <p:nvSpPr>
          <p:cNvPr id="10" name="Title 1"/>
          <p:cNvSpPr>
            <a:spLocks noGrp="1"/>
          </p:cNvSpPr>
          <p:nvPr>
            <p:ph type="title"/>
          </p:nvPr>
        </p:nvSpPr>
        <p:spPr>
          <a:xfrm>
            <a:off x="1448791" y="327727"/>
            <a:ext cx="8830104" cy="1362961"/>
          </a:xfrm>
        </p:spPr>
        <p:txBody>
          <a:bodyPr>
            <a:normAutofit/>
          </a:bodyPr>
          <a:lstStyle/>
          <a:p>
            <a:r>
              <a:rPr lang="lt-LT" sz="3200" b="1" dirty="0"/>
              <a:t>Fokus grupės. Priežastys, mažinančios </a:t>
            </a:r>
            <a:r>
              <a:rPr lang="lt-LT" sz="3200" b="1" dirty="0" smtClean="0"/>
              <a:t>tikrą registruotų </a:t>
            </a:r>
            <a:r>
              <a:rPr lang="lt-LT" sz="3200" b="1" dirty="0"/>
              <a:t>nusikalstamų veikų  skaičių</a:t>
            </a:r>
            <a:endParaRPr lang="en-US" sz="3200" dirty="0"/>
          </a:p>
        </p:txBody>
      </p:sp>
    </p:spTree>
    <p:extLst>
      <p:ext uri="{BB962C8B-B14F-4D97-AF65-F5344CB8AC3E}">
        <p14:creationId xmlns:p14="http://schemas.microsoft.com/office/powerpoint/2010/main" val="1376620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animBg="1"/>
      <p:bldP spid="1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27092" y="1974457"/>
            <a:ext cx="3826799" cy="4202505"/>
          </a:xfrm>
        </p:spPr>
        <p:txBody>
          <a:bodyPr>
            <a:normAutofit/>
          </a:bodyPr>
          <a:lstStyle/>
          <a:p>
            <a:pPr marL="0" indent="0">
              <a:buNone/>
            </a:pPr>
            <a:r>
              <a:rPr lang="lt-LT" dirty="0" smtClean="0"/>
              <a:t>Prevencijos ir tyrimų technologijų galimybės:</a:t>
            </a:r>
          </a:p>
          <a:p>
            <a:r>
              <a:rPr lang="lt-LT" sz="2400" dirty="0" smtClean="0"/>
              <a:t>Gyventojai investuoja į turto apsaugos technologijas</a:t>
            </a:r>
          </a:p>
          <a:p>
            <a:r>
              <a:rPr lang="lt-LT" sz="2400" dirty="0" smtClean="0"/>
              <a:t>Daugiau atgrasymo ir atpažinimo įrankių naudoja teisėsauga</a:t>
            </a:r>
            <a:endParaRPr lang="lt-LT" sz="2400" dirty="0" smtClean="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304" y="327727"/>
            <a:ext cx="1239789" cy="135137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0241" y="1"/>
            <a:ext cx="1780028" cy="1780028"/>
          </a:xfrm>
          <a:prstGeom prst="rect">
            <a:avLst/>
          </a:prstGeom>
        </p:spPr>
      </p:pic>
      <p:sp>
        <p:nvSpPr>
          <p:cNvPr id="11" name="TextBox 10"/>
          <p:cNvSpPr txBox="1"/>
          <p:nvPr/>
        </p:nvSpPr>
        <p:spPr>
          <a:xfrm>
            <a:off x="5914418" y="1974457"/>
            <a:ext cx="5188084" cy="1754326"/>
          </a:xfrm>
          <a:prstGeom prst="rect">
            <a:avLst/>
          </a:prstGeom>
          <a:noFill/>
        </p:spPr>
        <p:txBody>
          <a:bodyPr wrap="square" rtlCol="0">
            <a:spAutoFit/>
          </a:bodyPr>
          <a:lstStyle/>
          <a:p>
            <a:r>
              <a:rPr lang="lt-LT" i="1" dirty="0" smtClean="0"/>
              <a:t>...žmonės </a:t>
            </a:r>
            <a:r>
              <a:rPr lang="lt-LT" i="1" dirty="0"/>
              <a:t>negaili investuoti į savo apsaugą, į savo turto apsaugą, susideda vaizdo stebėjimo priemones. Taip pat </a:t>
            </a:r>
            <a:r>
              <a:rPr lang="lt-LT" i="1" dirty="0" smtClean="0"/>
              <a:t>mūsų </a:t>
            </a:r>
            <a:r>
              <a:rPr lang="lt-LT" i="1" dirty="0"/>
              <a:t>vien Palangoje arba ten, kituose </a:t>
            </a:r>
            <a:r>
              <a:rPr lang="lt-LT" i="1" dirty="0" smtClean="0"/>
              <a:t>miestuose</a:t>
            </a:r>
            <a:r>
              <a:rPr lang="en-US" i="1" dirty="0" smtClean="0"/>
              <a:t>,</a:t>
            </a:r>
            <a:r>
              <a:rPr lang="lt-LT" i="1" dirty="0" smtClean="0"/>
              <a:t> plėtra </a:t>
            </a:r>
            <a:r>
              <a:rPr lang="lt-LT" i="1" dirty="0"/>
              <a:t>vaizdo fiksavimo priemonių yra ganėtinai didelė, viskas investuojama į </a:t>
            </a:r>
            <a:r>
              <a:rPr lang="lt-LT" i="1" dirty="0" smtClean="0"/>
              <a:t>saugumą, </a:t>
            </a:r>
            <a:r>
              <a:rPr lang="lt-LT" i="1" dirty="0"/>
              <a:t>ir automatiškai tampa situacija nepalanki </a:t>
            </a:r>
            <a:r>
              <a:rPr lang="lt-LT" i="1" dirty="0" smtClean="0"/>
              <a:t>nusikalsti.</a:t>
            </a:r>
            <a:endParaRPr lang="lt-LT" dirty="0"/>
          </a:p>
        </p:txBody>
      </p:sp>
      <p:sp>
        <p:nvSpPr>
          <p:cNvPr id="12" name="TextBox 11"/>
          <p:cNvSpPr txBox="1"/>
          <p:nvPr/>
        </p:nvSpPr>
        <p:spPr>
          <a:xfrm>
            <a:off x="5914418" y="1974457"/>
            <a:ext cx="5103778" cy="3693319"/>
          </a:xfrm>
          <a:prstGeom prst="rect">
            <a:avLst/>
          </a:prstGeom>
          <a:solidFill>
            <a:schemeClr val="bg1"/>
          </a:solidFill>
        </p:spPr>
        <p:txBody>
          <a:bodyPr wrap="square" rtlCol="0">
            <a:spAutoFit/>
          </a:bodyPr>
          <a:lstStyle/>
          <a:p>
            <a:r>
              <a:rPr lang="lt-LT" i="1" dirty="0" smtClean="0"/>
              <a:t>Policijos pajėgumai dabar ir techninės galimybės pasikeitė milžiniškai per tuos metus, neįtikėtinai. Teko žiūrėti</a:t>
            </a:r>
            <a:r>
              <a:rPr lang="en-US" i="1" dirty="0" smtClean="0"/>
              <a:t>,</a:t>
            </a:r>
            <a:r>
              <a:rPr lang="lt-LT" i="1" dirty="0" smtClean="0"/>
              <a:t> su </a:t>
            </a:r>
            <a:r>
              <a:rPr lang="lt-LT" i="1" dirty="0" err="1" smtClean="0"/>
              <a:t>kokiom</a:t>
            </a:r>
            <a:r>
              <a:rPr lang="lt-LT" i="1" dirty="0" smtClean="0"/>
              <a:t> </a:t>
            </a:r>
            <a:r>
              <a:rPr lang="lt-LT" i="1" dirty="0" err="1" smtClean="0"/>
              <a:t>programom</a:t>
            </a:r>
            <a:r>
              <a:rPr lang="lt-LT" i="1" dirty="0" smtClean="0"/>
              <a:t> jie dirba, kokias jie galimybes turi. Nepalyginsi. Visur. Tiek stebint, tiek užkardant, tiek atliekant tyrimą. Vienu žodžiu, tas mažėjimas, man atrodo, jisai rišasi su materialine, technine policijos baze.</a:t>
            </a:r>
          </a:p>
          <a:p>
            <a:endParaRPr lang="lt-LT" i="1" dirty="0" smtClean="0"/>
          </a:p>
          <a:p>
            <a:endParaRPr lang="lt-LT" i="1" dirty="0" smtClean="0"/>
          </a:p>
          <a:p>
            <a:endParaRPr lang="lt-LT" i="1" dirty="0" smtClean="0"/>
          </a:p>
          <a:p>
            <a:endParaRPr lang="lt-LT" i="1" dirty="0" smtClean="0"/>
          </a:p>
          <a:p>
            <a:endParaRPr lang="lt-LT" i="1" dirty="0" smtClean="0"/>
          </a:p>
          <a:p>
            <a:endParaRPr lang="lt-LT" dirty="0"/>
          </a:p>
        </p:txBody>
      </p:sp>
      <p:sp>
        <p:nvSpPr>
          <p:cNvPr id="10" name="Title 1"/>
          <p:cNvSpPr>
            <a:spLocks noGrp="1"/>
          </p:cNvSpPr>
          <p:nvPr>
            <p:ph type="title"/>
          </p:nvPr>
        </p:nvSpPr>
        <p:spPr>
          <a:xfrm>
            <a:off x="1448791" y="327727"/>
            <a:ext cx="8830104" cy="1362961"/>
          </a:xfrm>
        </p:spPr>
        <p:txBody>
          <a:bodyPr>
            <a:normAutofit/>
          </a:bodyPr>
          <a:lstStyle/>
          <a:p>
            <a:r>
              <a:rPr lang="lt-LT" sz="3200" b="1" dirty="0"/>
              <a:t>Fokus grupės. Priežastys, mažinančios </a:t>
            </a:r>
            <a:r>
              <a:rPr lang="lt-LT" sz="3200" b="1" dirty="0" smtClean="0"/>
              <a:t>tikrą registruotų </a:t>
            </a:r>
            <a:r>
              <a:rPr lang="lt-LT" sz="3200" b="1" dirty="0"/>
              <a:t>nusikalstamų veikų  skaičių</a:t>
            </a:r>
            <a:endParaRPr lang="en-US" sz="3200" dirty="0"/>
          </a:p>
        </p:txBody>
      </p:sp>
    </p:spTree>
    <p:extLst>
      <p:ext uri="{BB962C8B-B14F-4D97-AF65-F5344CB8AC3E}">
        <p14:creationId xmlns:p14="http://schemas.microsoft.com/office/powerpoint/2010/main" val="180909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9866" y="2006823"/>
            <a:ext cx="4120397" cy="4202505"/>
          </a:xfrm>
        </p:spPr>
        <p:txBody>
          <a:bodyPr>
            <a:normAutofit/>
          </a:bodyPr>
          <a:lstStyle/>
          <a:p>
            <a:pPr marL="0" indent="0">
              <a:buNone/>
            </a:pPr>
            <a:r>
              <a:rPr lang="en-US" dirty="0" err="1" smtClean="0"/>
              <a:t>Demografija</a:t>
            </a:r>
            <a:r>
              <a:rPr lang="lt-LT" dirty="0" smtClean="0"/>
              <a:t>,</a:t>
            </a:r>
            <a:r>
              <a:rPr lang="en-US" dirty="0" smtClean="0"/>
              <a:t> </a:t>
            </a:r>
            <a:r>
              <a:rPr lang="en-US" dirty="0" err="1" smtClean="0"/>
              <a:t>emigracija</a:t>
            </a:r>
            <a:r>
              <a:rPr lang="lt-LT" dirty="0" smtClean="0"/>
              <a:t> ir visuomenės branda:</a:t>
            </a:r>
          </a:p>
          <a:p>
            <a:r>
              <a:rPr lang="lt-LT" sz="2400" dirty="0" smtClean="0"/>
              <a:t>Mažėja jauna </a:t>
            </a:r>
            <a:r>
              <a:rPr lang="lt-LT" sz="2400" dirty="0" err="1" smtClean="0"/>
              <a:t>deviantiškiausia</a:t>
            </a:r>
            <a:r>
              <a:rPr lang="lt-LT" sz="2400" dirty="0" smtClean="0"/>
              <a:t> visuomenės dalis</a:t>
            </a:r>
            <a:endParaRPr lang="lt-LT" sz="2400" dirty="0"/>
          </a:p>
          <a:p>
            <a:r>
              <a:rPr lang="lt-LT" sz="2400" dirty="0" smtClean="0"/>
              <a:t>Nusikaltėliai migruoja kur mažesnė rizika ir didesnis pelnas</a:t>
            </a:r>
          </a:p>
          <a:p>
            <a:r>
              <a:rPr lang="lt-LT" sz="2400" dirty="0" smtClean="0"/>
              <a:t>Keičiasi visuomenės mentalitetas, mažėja agresijos</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304" y="327727"/>
            <a:ext cx="1239789" cy="135137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0241" y="1"/>
            <a:ext cx="1780028" cy="1780028"/>
          </a:xfrm>
          <a:prstGeom prst="rect">
            <a:avLst/>
          </a:prstGeom>
        </p:spPr>
      </p:pic>
      <p:sp>
        <p:nvSpPr>
          <p:cNvPr id="11" name="TextBox 10"/>
          <p:cNvSpPr txBox="1"/>
          <p:nvPr/>
        </p:nvSpPr>
        <p:spPr>
          <a:xfrm>
            <a:off x="5914418" y="1974457"/>
            <a:ext cx="5188084" cy="1200329"/>
          </a:xfrm>
          <a:prstGeom prst="rect">
            <a:avLst/>
          </a:prstGeom>
          <a:noFill/>
        </p:spPr>
        <p:txBody>
          <a:bodyPr wrap="square" rtlCol="0">
            <a:spAutoFit/>
          </a:bodyPr>
          <a:lstStyle/>
          <a:p>
            <a:r>
              <a:rPr lang="lt-LT" i="1" dirty="0" smtClean="0"/>
              <a:t>Viena </a:t>
            </a:r>
            <a:r>
              <a:rPr lang="lt-LT" i="1" dirty="0"/>
              <a:t>vertus, aš </a:t>
            </a:r>
            <a:r>
              <a:rPr lang="lt-LT" i="1" dirty="0" smtClean="0"/>
              <a:t>daugiau </a:t>
            </a:r>
            <a:r>
              <a:rPr lang="lt-LT" i="1" dirty="0"/>
              <a:t>visą laiką esu linkęs pasisakyti už tą demografinį požiūrį, kad tikrai jaunų žmonių mažėja, ta potenciali, kaip sakoma, gaivališka, hormonų sukelta </a:t>
            </a:r>
            <a:r>
              <a:rPr lang="lt-LT" i="1" dirty="0" smtClean="0"/>
              <a:t>jėga</a:t>
            </a:r>
            <a:r>
              <a:rPr lang="en-US" i="1" dirty="0" smtClean="0"/>
              <a:t>,</a:t>
            </a:r>
            <a:r>
              <a:rPr lang="lt-LT" i="1" dirty="0" smtClean="0"/>
              <a:t> </a:t>
            </a:r>
            <a:r>
              <a:rPr lang="lt-LT" i="1" dirty="0" err="1" smtClean="0"/>
              <a:t>jinai</a:t>
            </a:r>
            <a:r>
              <a:rPr lang="lt-LT" i="1" dirty="0" smtClean="0"/>
              <a:t> </a:t>
            </a:r>
            <a:r>
              <a:rPr lang="lt-LT" i="1" dirty="0"/>
              <a:t>nublėsta.</a:t>
            </a:r>
            <a:endParaRPr lang="lt-LT" dirty="0"/>
          </a:p>
        </p:txBody>
      </p:sp>
      <p:sp>
        <p:nvSpPr>
          <p:cNvPr id="12" name="TextBox 11"/>
          <p:cNvSpPr txBox="1"/>
          <p:nvPr/>
        </p:nvSpPr>
        <p:spPr>
          <a:xfrm>
            <a:off x="5891720" y="1974457"/>
            <a:ext cx="5103778" cy="3970318"/>
          </a:xfrm>
          <a:prstGeom prst="rect">
            <a:avLst/>
          </a:prstGeom>
          <a:solidFill>
            <a:schemeClr val="bg1"/>
          </a:solidFill>
        </p:spPr>
        <p:txBody>
          <a:bodyPr wrap="square" rtlCol="0">
            <a:spAutoFit/>
          </a:bodyPr>
          <a:lstStyle/>
          <a:p>
            <a:r>
              <a:rPr lang="lt-LT" i="1" dirty="0"/>
              <a:t> Aš galiu pasakyti, </a:t>
            </a:r>
            <a:r>
              <a:rPr lang="lt-LT" i="1" dirty="0" smtClean="0"/>
              <a:t>didelė </a:t>
            </a:r>
            <a:r>
              <a:rPr lang="lt-LT" i="1" dirty="0"/>
              <a:t>dalis tų nusikaltėlių išvažiavo į užsienį, pirmas dalykas. Todėl, kad mažuose miesteliuose vieni kitus pažįsta. Didelis dėmesys skiriamas tiems </a:t>
            </a:r>
            <a:r>
              <a:rPr lang="lt-LT" i="1" dirty="0" err="1" smtClean="0"/>
              <a:t>nusikalstantiem</a:t>
            </a:r>
            <a:r>
              <a:rPr lang="en-US" i="1" dirty="0" smtClean="0"/>
              <a:t>s</a:t>
            </a:r>
            <a:r>
              <a:rPr lang="lt-LT" i="1" dirty="0" smtClean="0"/>
              <a:t>, </a:t>
            </a:r>
            <a:r>
              <a:rPr lang="lt-LT" i="1" dirty="0"/>
              <a:t>sakykime, ar mėgstantiems nusikalsti asmenims. Su jais policija kaip ir dirba tam tikra </a:t>
            </a:r>
            <a:r>
              <a:rPr lang="lt-LT" i="1" dirty="0" smtClean="0"/>
              <a:t>prasme</a:t>
            </a:r>
            <a:r>
              <a:rPr lang="en-US" i="1" dirty="0" smtClean="0"/>
              <a:t>,</a:t>
            </a:r>
            <a:r>
              <a:rPr lang="lt-LT" i="1" dirty="0" smtClean="0"/>
              <a:t> </a:t>
            </a:r>
            <a:r>
              <a:rPr lang="lt-LT" i="1" dirty="0"/>
              <a:t>tiek individualiai, tiek matomai ir nematomai, juos visus yra identifikavusi. </a:t>
            </a:r>
            <a:r>
              <a:rPr lang="lt-LT" i="1" dirty="0" smtClean="0"/>
              <a:t>Je</a:t>
            </a:r>
            <a:r>
              <a:rPr lang="en-US" i="1" dirty="0" err="1" smtClean="0"/>
              <a:t>i</a:t>
            </a:r>
            <a:r>
              <a:rPr lang="lt-LT" i="1" dirty="0" smtClean="0"/>
              <a:t> </a:t>
            </a:r>
            <a:r>
              <a:rPr lang="lt-LT" i="1" dirty="0"/>
              <a:t>kažkur tai bando padaryti kažkokį veiksmą, jie yra stebimi.</a:t>
            </a:r>
            <a:endParaRPr lang="lt-LT" i="1" dirty="0" smtClean="0"/>
          </a:p>
          <a:p>
            <a:endParaRPr lang="lt-LT" i="1" dirty="0"/>
          </a:p>
          <a:p>
            <a:endParaRPr lang="lt-LT" i="1" dirty="0" smtClean="0"/>
          </a:p>
          <a:p>
            <a:endParaRPr lang="lt-LT" i="1" dirty="0"/>
          </a:p>
          <a:p>
            <a:endParaRPr lang="lt-LT" i="1" dirty="0" smtClean="0"/>
          </a:p>
          <a:p>
            <a:endParaRPr lang="lt-LT" dirty="0"/>
          </a:p>
        </p:txBody>
      </p:sp>
      <p:sp>
        <p:nvSpPr>
          <p:cNvPr id="10" name="Title 1"/>
          <p:cNvSpPr>
            <a:spLocks noGrp="1"/>
          </p:cNvSpPr>
          <p:nvPr>
            <p:ph type="title"/>
          </p:nvPr>
        </p:nvSpPr>
        <p:spPr>
          <a:xfrm>
            <a:off x="1448791" y="327727"/>
            <a:ext cx="8830104" cy="1362961"/>
          </a:xfrm>
        </p:spPr>
        <p:txBody>
          <a:bodyPr>
            <a:normAutofit/>
          </a:bodyPr>
          <a:lstStyle/>
          <a:p>
            <a:r>
              <a:rPr lang="lt-LT" sz="3200" b="1" dirty="0"/>
              <a:t>Fokus grupės. Priežastys, mažinančios </a:t>
            </a:r>
            <a:r>
              <a:rPr lang="lt-LT" sz="3200" b="1" dirty="0" smtClean="0"/>
              <a:t>tikrą registruotų </a:t>
            </a:r>
            <a:r>
              <a:rPr lang="lt-LT" sz="3200" b="1" dirty="0"/>
              <a:t>nusikalstamų veikų  skaičių</a:t>
            </a:r>
            <a:endParaRPr lang="en-US" sz="3200" dirty="0"/>
          </a:p>
        </p:txBody>
      </p:sp>
      <p:sp>
        <p:nvSpPr>
          <p:cNvPr id="8" name="TextBox 7"/>
          <p:cNvSpPr txBox="1"/>
          <p:nvPr/>
        </p:nvSpPr>
        <p:spPr>
          <a:xfrm>
            <a:off x="5891720" y="1974457"/>
            <a:ext cx="5103778" cy="3139321"/>
          </a:xfrm>
          <a:prstGeom prst="rect">
            <a:avLst/>
          </a:prstGeom>
          <a:solidFill>
            <a:schemeClr val="bg1"/>
          </a:solidFill>
        </p:spPr>
        <p:txBody>
          <a:bodyPr wrap="square" rtlCol="0">
            <a:spAutoFit/>
          </a:bodyPr>
          <a:lstStyle/>
          <a:p>
            <a:r>
              <a:rPr lang="lt-LT" i="1" dirty="0"/>
              <a:t>Vakarų demokratinėse </a:t>
            </a:r>
            <a:r>
              <a:rPr lang="lt-LT" i="1" dirty="0" smtClean="0"/>
              <a:t>valstybėse </a:t>
            </a:r>
            <a:r>
              <a:rPr lang="lt-LT" i="1" dirty="0"/>
              <a:t>dėl tokių demokratinės valstybės raidos teigiamų </a:t>
            </a:r>
            <a:r>
              <a:rPr lang="lt-LT" i="1" dirty="0" smtClean="0"/>
              <a:t>pokyčių </a:t>
            </a:r>
            <a:r>
              <a:rPr lang="lt-LT" i="1" dirty="0"/>
              <a:t>apskritai ne tik </a:t>
            </a:r>
            <a:r>
              <a:rPr lang="lt-LT" i="1" dirty="0" smtClean="0"/>
              <a:t>nusikaltimų</a:t>
            </a:r>
            <a:r>
              <a:rPr lang="en-US" i="1" dirty="0" smtClean="0"/>
              <a:t>,</a:t>
            </a:r>
            <a:r>
              <a:rPr lang="lt-LT" i="1" dirty="0" smtClean="0"/>
              <a:t> </a:t>
            </a:r>
            <a:r>
              <a:rPr lang="lt-LT" i="1" dirty="0"/>
              <a:t>bet apskritai bendrai smurto iš tikrųjų </a:t>
            </a:r>
            <a:r>
              <a:rPr lang="lt-LT" i="1" dirty="0" smtClean="0"/>
              <a:t>mažėja.</a:t>
            </a:r>
          </a:p>
          <a:p>
            <a:endParaRPr lang="lt-LT" i="1" dirty="0"/>
          </a:p>
          <a:p>
            <a:endParaRPr lang="lt-LT" i="1" dirty="0" smtClean="0"/>
          </a:p>
          <a:p>
            <a:endParaRPr lang="lt-LT" i="1" dirty="0"/>
          </a:p>
          <a:p>
            <a:endParaRPr lang="lt-LT" i="1" dirty="0" smtClean="0"/>
          </a:p>
          <a:p>
            <a:endParaRPr lang="lt-LT" i="1" dirty="0"/>
          </a:p>
          <a:p>
            <a:endParaRPr lang="lt-LT" i="1" dirty="0" smtClean="0"/>
          </a:p>
          <a:p>
            <a:endParaRPr lang="lt-LT" dirty="0"/>
          </a:p>
        </p:txBody>
      </p:sp>
    </p:spTree>
    <p:extLst>
      <p:ext uri="{BB962C8B-B14F-4D97-AF65-F5344CB8AC3E}">
        <p14:creationId xmlns:p14="http://schemas.microsoft.com/office/powerpoint/2010/main" val="53200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animBg="1"/>
      <p:bldP spid="8"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9866" y="2006823"/>
            <a:ext cx="4120397" cy="4202505"/>
          </a:xfrm>
        </p:spPr>
        <p:txBody>
          <a:bodyPr>
            <a:normAutofit/>
          </a:bodyPr>
          <a:lstStyle/>
          <a:p>
            <a:pPr marL="0" indent="0">
              <a:buNone/>
            </a:pPr>
            <a:r>
              <a:rPr lang="lt-LT" dirty="0" smtClean="0"/>
              <a:t>Technologinė pažanga:</a:t>
            </a:r>
          </a:p>
          <a:p>
            <a:r>
              <a:rPr lang="lt-LT" sz="2400" dirty="0" smtClean="0"/>
              <a:t>Tam tikri technologiniai sprendimai sumažino galimą nusikaltimų naudą</a:t>
            </a:r>
          </a:p>
          <a:p>
            <a:r>
              <a:rPr lang="lt-LT" sz="2400" dirty="0" smtClean="0"/>
              <a:t>Anksčiau vertingos technologijos atpigo ir nebėra vertingas nusikaltimų objektas</a:t>
            </a:r>
          </a:p>
          <a:p>
            <a:r>
              <a:rPr lang="lt-LT" sz="2400" dirty="0" smtClean="0"/>
              <a:t>Išmanios technologijos lengvai susekamos</a:t>
            </a:r>
            <a:endParaRPr lang="lt-LT" sz="2400" dirty="0" smtClean="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304" y="327727"/>
            <a:ext cx="1239789" cy="135137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0241" y="1"/>
            <a:ext cx="1780028" cy="1780028"/>
          </a:xfrm>
          <a:prstGeom prst="rect">
            <a:avLst/>
          </a:prstGeom>
        </p:spPr>
      </p:pic>
      <p:sp>
        <p:nvSpPr>
          <p:cNvPr id="11" name="TextBox 10"/>
          <p:cNvSpPr txBox="1"/>
          <p:nvPr/>
        </p:nvSpPr>
        <p:spPr>
          <a:xfrm>
            <a:off x="5914418" y="1974457"/>
            <a:ext cx="5188084" cy="1754326"/>
          </a:xfrm>
          <a:prstGeom prst="rect">
            <a:avLst/>
          </a:prstGeom>
          <a:noFill/>
        </p:spPr>
        <p:txBody>
          <a:bodyPr wrap="square" rtlCol="0">
            <a:spAutoFit/>
          </a:bodyPr>
          <a:lstStyle/>
          <a:p>
            <a:r>
              <a:rPr lang="lt-LT" i="1" dirty="0" smtClean="0"/>
              <a:t>...</a:t>
            </a:r>
            <a:r>
              <a:rPr lang="en-US" i="1" dirty="0" err="1" smtClean="0"/>
              <a:t>faktiškai</a:t>
            </a:r>
            <a:r>
              <a:rPr lang="en-US" i="1" dirty="0" smtClean="0"/>
              <a:t> </a:t>
            </a:r>
            <a:r>
              <a:rPr lang="en-US" i="1" dirty="0" err="1"/>
              <a:t>būdavo</a:t>
            </a:r>
            <a:r>
              <a:rPr lang="en-US" i="1" dirty="0"/>
              <a:t> </a:t>
            </a:r>
            <a:r>
              <a:rPr lang="en-US" i="1" dirty="0" err="1"/>
              <a:t>aukos</a:t>
            </a:r>
            <a:r>
              <a:rPr lang="en-US" i="1" dirty="0"/>
              <a:t>, </a:t>
            </a:r>
            <a:r>
              <a:rPr lang="en-US" i="1" dirty="0" err="1"/>
              <a:t>žmonės</a:t>
            </a:r>
            <a:r>
              <a:rPr lang="en-US" i="1" dirty="0"/>
              <a:t> </a:t>
            </a:r>
            <a:r>
              <a:rPr lang="en-US" i="1" dirty="0" err="1"/>
              <a:t>nukentėdavo</a:t>
            </a:r>
            <a:r>
              <a:rPr lang="en-US" i="1" dirty="0"/>
              <a:t> </a:t>
            </a:r>
            <a:r>
              <a:rPr lang="en-US" i="1" dirty="0" err="1"/>
              <a:t>dėl</a:t>
            </a:r>
            <a:r>
              <a:rPr lang="en-US" i="1" dirty="0"/>
              <a:t> </a:t>
            </a:r>
            <a:r>
              <a:rPr lang="en-US" i="1" dirty="0" err="1"/>
              <a:t>apiplėšimo</a:t>
            </a:r>
            <a:r>
              <a:rPr lang="en-US" i="1" dirty="0"/>
              <a:t>. </a:t>
            </a:r>
            <a:r>
              <a:rPr lang="en-US" i="1" dirty="0" err="1"/>
              <a:t>Mes</a:t>
            </a:r>
            <a:r>
              <a:rPr lang="en-US" i="1" dirty="0"/>
              <a:t> </a:t>
            </a:r>
            <a:r>
              <a:rPr lang="en-US" i="1" dirty="0" err="1"/>
              <a:t>turime</a:t>
            </a:r>
            <a:r>
              <a:rPr lang="en-US" i="1" dirty="0"/>
              <a:t> </a:t>
            </a:r>
            <a:r>
              <a:rPr lang="en-US" i="1" dirty="0" err="1"/>
              <a:t>pripažinti</a:t>
            </a:r>
            <a:r>
              <a:rPr lang="en-US" i="1" dirty="0"/>
              <a:t>, </a:t>
            </a:r>
            <a:r>
              <a:rPr lang="en-US" i="1" dirty="0" err="1"/>
              <a:t>kad</a:t>
            </a:r>
            <a:r>
              <a:rPr lang="en-US" i="1" dirty="0"/>
              <a:t> </a:t>
            </a:r>
            <a:r>
              <a:rPr lang="en-US" i="1" dirty="0" err="1"/>
              <a:t>pinigų</a:t>
            </a:r>
            <a:r>
              <a:rPr lang="en-US" i="1" dirty="0"/>
              <a:t> </a:t>
            </a:r>
            <a:r>
              <a:rPr lang="en-US" i="1" dirty="0" err="1"/>
              <a:t>virtualizavimasis</a:t>
            </a:r>
            <a:r>
              <a:rPr lang="en-US" i="1" dirty="0"/>
              <a:t> </a:t>
            </a:r>
            <a:r>
              <a:rPr lang="en-US" i="1" dirty="0" err="1"/>
              <a:t>duoda</a:t>
            </a:r>
            <a:r>
              <a:rPr lang="en-US" i="1" dirty="0"/>
              <a:t> tam </a:t>
            </a:r>
            <a:r>
              <a:rPr lang="en-US" i="1" dirty="0" err="1"/>
              <a:t>tikrą</a:t>
            </a:r>
            <a:r>
              <a:rPr lang="en-US" i="1" dirty="0"/>
              <a:t> </a:t>
            </a:r>
            <a:r>
              <a:rPr lang="en-US" i="1" dirty="0" err="1"/>
              <a:t>efektą</a:t>
            </a:r>
            <a:r>
              <a:rPr lang="en-US" i="1" dirty="0"/>
              <a:t>. </a:t>
            </a:r>
            <a:r>
              <a:rPr lang="en-US" i="1" dirty="0" err="1"/>
              <a:t>Faktiškai</a:t>
            </a:r>
            <a:r>
              <a:rPr lang="en-US" i="1" dirty="0"/>
              <a:t>, </a:t>
            </a:r>
            <a:r>
              <a:rPr lang="en-US" i="1" dirty="0" err="1" smtClean="0"/>
              <a:t>mušti</a:t>
            </a:r>
            <a:r>
              <a:rPr lang="en-US" i="1" dirty="0" smtClean="0"/>
              <a:t>, </a:t>
            </a:r>
            <a:r>
              <a:rPr lang="en-US" i="1" dirty="0" err="1"/>
              <a:t>atiminėti</a:t>
            </a:r>
            <a:r>
              <a:rPr lang="en-US" i="1" dirty="0"/>
              <a:t> </a:t>
            </a:r>
            <a:r>
              <a:rPr lang="en-US" i="1" dirty="0" err="1" smtClean="0"/>
              <a:t>pinigus</a:t>
            </a:r>
            <a:r>
              <a:rPr lang="en-US" i="1" dirty="0" smtClean="0"/>
              <a:t>, </a:t>
            </a:r>
            <a:r>
              <a:rPr lang="en-US" i="1" dirty="0" err="1"/>
              <a:t>kurie</a:t>
            </a:r>
            <a:r>
              <a:rPr lang="en-US" i="1" dirty="0"/>
              <a:t> </a:t>
            </a:r>
            <a:r>
              <a:rPr lang="en-US" i="1" dirty="0" err="1"/>
              <a:t>yra</a:t>
            </a:r>
            <a:r>
              <a:rPr lang="en-US" i="1" dirty="0"/>
              <a:t> </a:t>
            </a:r>
            <a:r>
              <a:rPr lang="en-US" i="1" dirty="0" err="1"/>
              <a:t>virtualūs</a:t>
            </a:r>
            <a:r>
              <a:rPr lang="en-US" i="1" dirty="0"/>
              <a:t>, tau ne </a:t>
            </a:r>
            <a:r>
              <a:rPr lang="en-US" i="1" dirty="0" err="1"/>
              <a:t>visą</a:t>
            </a:r>
            <a:r>
              <a:rPr lang="en-US" i="1" dirty="0"/>
              <a:t> </a:t>
            </a:r>
            <a:r>
              <a:rPr lang="en-US" i="1" dirty="0" err="1"/>
              <a:t>laiką</a:t>
            </a:r>
            <a:r>
              <a:rPr lang="en-US" i="1" dirty="0"/>
              <a:t> </a:t>
            </a:r>
            <a:r>
              <a:rPr lang="en-US" i="1" dirty="0" err="1"/>
              <a:t>apsimoka</a:t>
            </a:r>
            <a:r>
              <a:rPr lang="en-US" i="1" dirty="0"/>
              <a:t>. </a:t>
            </a:r>
            <a:r>
              <a:rPr lang="en-US" i="1" dirty="0" err="1"/>
              <a:t>Čia</a:t>
            </a:r>
            <a:r>
              <a:rPr lang="en-US" i="1" dirty="0"/>
              <a:t> </a:t>
            </a:r>
            <a:r>
              <a:rPr lang="en-US" i="1" dirty="0" err="1"/>
              <a:t>galima</a:t>
            </a:r>
            <a:r>
              <a:rPr lang="en-US" i="1" dirty="0"/>
              <a:t> </a:t>
            </a:r>
            <a:r>
              <a:rPr lang="en-US" i="1" dirty="0" err="1"/>
              <a:t>fiksuoti</a:t>
            </a:r>
            <a:r>
              <a:rPr lang="en-US" i="1" dirty="0"/>
              <a:t> </a:t>
            </a:r>
            <a:r>
              <a:rPr lang="en-US" i="1" dirty="0" err="1"/>
              <a:t>galimą</a:t>
            </a:r>
            <a:r>
              <a:rPr lang="en-US" i="1" dirty="0"/>
              <a:t> </a:t>
            </a:r>
            <a:r>
              <a:rPr lang="en-US" i="1" dirty="0" err="1"/>
              <a:t>realių</a:t>
            </a:r>
            <a:r>
              <a:rPr lang="en-US" i="1" dirty="0"/>
              <a:t> </a:t>
            </a:r>
            <a:r>
              <a:rPr lang="en-US" i="1" dirty="0" err="1"/>
              <a:t>nusikaltimų</a:t>
            </a:r>
            <a:r>
              <a:rPr lang="en-US" i="1" dirty="0"/>
              <a:t> </a:t>
            </a:r>
            <a:r>
              <a:rPr lang="en-US" i="1" dirty="0" err="1"/>
              <a:t>mažėjimą</a:t>
            </a:r>
            <a:r>
              <a:rPr lang="en-US" i="1" dirty="0"/>
              <a:t>, </a:t>
            </a:r>
            <a:r>
              <a:rPr lang="en-US" i="1" dirty="0" err="1"/>
              <a:t>kaip</a:t>
            </a:r>
            <a:r>
              <a:rPr lang="en-US" i="1" dirty="0"/>
              <a:t> </a:t>
            </a:r>
            <a:r>
              <a:rPr lang="en-US" i="1" dirty="0" err="1"/>
              <a:t>savotišką</a:t>
            </a:r>
            <a:r>
              <a:rPr lang="en-US" i="1" dirty="0"/>
              <a:t> </a:t>
            </a:r>
            <a:r>
              <a:rPr lang="en-US" i="1" dirty="0" err="1"/>
              <a:t>priežastį</a:t>
            </a:r>
            <a:r>
              <a:rPr lang="en-US" i="1" dirty="0"/>
              <a:t>. </a:t>
            </a:r>
            <a:endParaRPr lang="lt-LT" i="1" dirty="0"/>
          </a:p>
        </p:txBody>
      </p:sp>
      <p:sp>
        <p:nvSpPr>
          <p:cNvPr id="12" name="TextBox 11"/>
          <p:cNvSpPr txBox="1"/>
          <p:nvPr/>
        </p:nvSpPr>
        <p:spPr>
          <a:xfrm>
            <a:off x="5914418" y="1974457"/>
            <a:ext cx="5103778" cy="2862322"/>
          </a:xfrm>
          <a:prstGeom prst="rect">
            <a:avLst/>
          </a:prstGeom>
          <a:solidFill>
            <a:schemeClr val="bg1"/>
          </a:solidFill>
        </p:spPr>
        <p:txBody>
          <a:bodyPr wrap="square" rtlCol="0">
            <a:spAutoFit/>
          </a:bodyPr>
          <a:lstStyle/>
          <a:p>
            <a:r>
              <a:rPr lang="lt-LT" i="1" dirty="0" smtClean="0"/>
              <a:t>Viena </a:t>
            </a:r>
            <a:r>
              <a:rPr lang="lt-LT" i="1" dirty="0"/>
              <a:t>vertus, jeigu mes stebime vagysčių </a:t>
            </a:r>
            <a:r>
              <a:rPr lang="lt-LT" i="1" dirty="0" smtClean="0"/>
              <a:t>mažėjimą</a:t>
            </a:r>
            <a:r>
              <a:rPr lang="en-US" i="1" dirty="0" smtClean="0"/>
              <a:t>.</a:t>
            </a:r>
            <a:r>
              <a:rPr lang="lt-LT" i="1" dirty="0" smtClean="0"/>
              <a:t> </a:t>
            </a:r>
            <a:r>
              <a:rPr lang="en-US" i="1" dirty="0"/>
              <a:t>T</a:t>
            </a:r>
            <a:r>
              <a:rPr lang="lt-LT" i="1" dirty="0" smtClean="0"/>
              <a:t>ai </a:t>
            </a:r>
            <a:r>
              <a:rPr lang="lt-LT" i="1" dirty="0"/>
              <a:t>aš </a:t>
            </a:r>
            <a:r>
              <a:rPr lang="lt-LT" i="1" dirty="0" smtClean="0"/>
              <a:t>dėl </a:t>
            </a:r>
            <a:r>
              <a:rPr lang="lt-LT" i="1" dirty="0"/>
              <a:t>to vagysčių mažėjimą saistyčiau su vartotojiškos visuomenės, galimybių </a:t>
            </a:r>
            <a:r>
              <a:rPr lang="lt-LT" i="1" dirty="0" smtClean="0"/>
              <a:t>plėtra</a:t>
            </a:r>
            <a:r>
              <a:rPr lang="en-US" i="1" dirty="0" smtClean="0"/>
              <a:t>.</a:t>
            </a:r>
            <a:r>
              <a:rPr lang="lt-LT" i="1" dirty="0" smtClean="0"/>
              <a:t> </a:t>
            </a:r>
            <a:r>
              <a:rPr lang="en-US" i="1" dirty="0" smtClean="0"/>
              <a:t>K</a:t>
            </a:r>
            <a:r>
              <a:rPr lang="lt-LT" i="1" dirty="0" err="1" smtClean="0"/>
              <a:t>ad</a:t>
            </a:r>
            <a:r>
              <a:rPr lang="lt-LT" i="1" dirty="0" smtClean="0"/>
              <a:t> </a:t>
            </a:r>
            <a:r>
              <a:rPr lang="lt-LT" i="1" dirty="0"/>
              <a:t>priėjimas prie tam tikrų daiktų, kurie anksčiau buvo laikomi gal </a:t>
            </a:r>
            <a:r>
              <a:rPr lang="lt-LT" i="1" dirty="0" smtClean="0"/>
              <a:t>deficitiniai</a:t>
            </a:r>
            <a:r>
              <a:rPr lang="en-US" i="1" dirty="0" smtClean="0"/>
              <a:t>,</a:t>
            </a:r>
            <a:r>
              <a:rPr lang="lt-LT" i="1" dirty="0" smtClean="0"/>
              <a:t> </a:t>
            </a:r>
            <a:r>
              <a:rPr lang="lt-LT" i="1" dirty="0"/>
              <a:t>jie tampa žymiai lengviau prieinami.</a:t>
            </a:r>
          </a:p>
          <a:p>
            <a:endParaRPr lang="lt-LT" i="1" dirty="0" smtClean="0"/>
          </a:p>
          <a:p>
            <a:endParaRPr lang="lt-LT" i="1" dirty="0"/>
          </a:p>
          <a:p>
            <a:endParaRPr lang="lt-LT" i="1" dirty="0" smtClean="0"/>
          </a:p>
          <a:p>
            <a:endParaRPr lang="lt-LT" dirty="0"/>
          </a:p>
        </p:txBody>
      </p:sp>
      <p:sp>
        <p:nvSpPr>
          <p:cNvPr id="10" name="Title 1"/>
          <p:cNvSpPr>
            <a:spLocks noGrp="1"/>
          </p:cNvSpPr>
          <p:nvPr>
            <p:ph type="title"/>
          </p:nvPr>
        </p:nvSpPr>
        <p:spPr>
          <a:xfrm>
            <a:off x="1448791" y="327727"/>
            <a:ext cx="8830104" cy="1362961"/>
          </a:xfrm>
        </p:spPr>
        <p:txBody>
          <a:bodyPr>
            <a:normAutofit/>
          </a:bodyPr>
          <a:lstStyle/>
          <a:p>
            <a:r>
              <a:rPr lang="lt-LT" sz="3200" b="1" dirty="0"/>
              <a:t>Fokus grupės. Priežastys, mažinančios </a:t>
            </a:r>
            <a:r>
              <a:rPr lang="lt-LT" sz="3200" b="1" dirty="0" smtClean="0"/>
              <a:t>tikrą registruotų </a:t>
            </a:r>
            <a:r>
              <a:rPr lang="lt-LT" sz="3200" b="1" dirty="0"/>
              <a:t>nusikalstamų veikų  skaičių</a:t>
            </a:r>
            <a:endParaRPr lang="en-US" sz="3200" dirty="0"/>
          </a:p>
        </p:txBody>
      </p:sp>
      <p:sp>
        <p:nvSpPr>
          <p:cNvPr id="8" name="TextBox 7"/>
          <p:cNvSpPr txBox="1"/>
          <p:nvPr/>
        </p:nvSpPr>
        <p:spPr>
          <a:xfrm>
            <a:off x="5914418" y="2006823"/>
            <a:ext cx="5103778" cy="3416320"/>
          </a:xfrm>
          <a:prstGeom prst="rect">
            <a:avLst/>
          </a:prstGeom>
          <a:solidFill>
            <a:schemeClr val="bg1"/>
          </a:solidFill>
        </p:spPr>
        <p:txBody>
          <a:bodyPr wrap="square" rtlCol="0">
            <a:spAutoFit/>
          </a:bodyPr>
          <a:lstStyle/>
          <a:p>
            <a:r>
              <a:rPr lang="lt-LT" i="1" dirty="0"/>
              <a:t>Pavyzdžiui, mobilių telefonų vagystės, kada jau yra atpažinimo įvairiausi kodai sudiegiami, tau yra sunku realizuoti per antrinę </a:t>
            </a:r>
            <a:r>
              <a:rPr lang="lt-LT" i="1" dirty="0" smtClean="0"/>
              <a:t>rinką</a:t>
            </a:r>
            <a:r>
              <a:rPr lang="en-US" i="1" dirty="0" smtClean="0"/>
              <a:t>,</a:t>
            </a:r>
            <a:r>
              <a:rPr lang="lt-LT" i="1" dirty="0" smtClean="0"/>
              <a:t> </a:t>
            </a:r>
            <a:r>
              <a:rPr lang="lt-LT" i="1" dirty="0"/>
              <a:t>ir tas daiktas, kuris jau faktiškai yra prieinamas </a:t>
            </a:r>
            <a:r>
              <a:rPr lang="lt-LT" i="1" dirty="0" smtClean="0"/>
              <a:t>visiems</a:t>
            </a:r>
            <a:r>
              <a:rPr lang="en-US" i="1" dirty="0" smtClean="0"/>
              <a:t>,</a:t>
            </a:r>
            <a:r>
              <a:rPr lang="lt-LT" i="1" dirty="0" smtClean="0"/>
              <a:t> </a:t>
            </a:r>
            <a:r>
              <a:rPr lang="lt-LT" i="1" dirty="0"/>
              <a:t>jisai tampa iš dalies bevertis. Tiktai, kaip sakoma, toksai, </a:t>
            </a:r>
            <a:r>
              <a:rPr lang="lt-LT" i="1" dirty="0" smtClean="0"/>
              <a:t>kaip</a:t>
            </a:r>
            <a:r>
              <a:rPr lang="en-US" i="1" dirty="0" smtClean="0"/>
              <a:t> </a:t>
            </a:r>
            <a:r>
              <a:rPr lang="lt-LT" i="1" dirty="0" smtClean="0"/>
              <a:t>apsunkinantis</a:t>
            </a:r>
            <a:r>
              <a:rPr lang="lt-LT" i="1" dirty="0"/>
              <a:t>.</a:t>
            </a:r>
          </a:p>
          <a:p>
            <a:endParaRPr lang="lt-LT" i="1" dirty="0" smtClean="0"/>
          </a:p>
          <a:p>
            <a:endParaRPr lang="lt-LT" i="1" dirty="0"/>
          </a:p>
          <a:p>
            <a:endParaRPr lang="lt-LT" i="1" dirty="0" smtClean="0"/>
          </a:p>
          <a:p>
            <a:endParaRPr lang="lt-LT" i="1" dirty="0"/>
          </a:p>
          <a:p>
            <a:endParaRPr lang="lt-LT" i="1" dirty="0" smtClean="0"/>
          </a:p>
          <a:p>
            <a:endParaRPr lang="lt-LT" dirty="0"/>
          </a:p>
        </p:txBody>
      </p:sp>
    </p:spTree>
    <p:extLst>
      <p:ext uri="{BB962C8B-B14F-4D97-AF65-F5344CB8AC3E}">
        <p14:creationId xmlns:p14="http://schemas.microsoft.com/office/powerpoint/2010/main" val="4080025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animBg="1"/>
      <p:bldP spid="8"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9866" y="2006823"/>
            <a:ext cx="4120397" cy="4202505"/>
          </a:xfrm>
        </p:spPr>
        <p:txBody>
          <a:bodyPr>
            <a:normAutofit/>
          </a:bodyPr>
          <a:lstStyle/>
          <a:p>
            <a:pPr marL="0" indent="0">
              <a:buNone/>
            </a:pPr>
            <a:r>
              <a:rPr lang="lt-LT" dirty="0" smtClean="0"/>
              <a:t>Naujos pelningos nusikalstamos veikos:</a:t>
            </a:r>
          </a:p>
          <a:p>
            <a:r>
              <a:rPr lang="lt-LT" sz="2400" dirty="0" smtClean="0"/>
              <a:t>Mažiau rizikos nusikalstant, sunkiau tirti</a:t>
            </a:r>
          </a:p>
          <a:p>
            <a:r>
              <a:rPr lang="lt-LT" sz="2400" dirty="0" smtClean="0"/>
              <a:t>Žmonės nežino</a:t>
            </a:r>
            <a:r>
              <a:rPr lang="en-US" sz="2400" dirty="0" smtClean="0"/>
              <a:t>,</a:t>
            </a:r>
            <a:r>
              <a:rPr lang="lt-LT" sz="2400" dirty="0" smtClean="0"/>
              <a:t> kaip reaguoti ir nesikreipia į policiją</a:t>
            </a:r>
          </a:p>
          <a:p>
            <a:r>
              <a:rPr lang="lt-LT" sz="2400" dirty="0" smtClean="0"/>
              <a:t>Teisinės kategorijos neatitinka naujų nusikalstamų veikų</a:t>
            </a:r>
            <a:endParaRPr lang="lt-LT" sz="2400" dirty="0" smtClean="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304" y="327727"/>
            <a:ext cx="1239789" cy="135137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0241" y="1"/>
            <a:ext cx="1780028" cy="1780028"/>
          </a:xfrm>
          <a:prstGeom prst="rect">
            <a:avLst/>
          </a:prstGeom>
        </p:spPr>
      </p:pic>
      <p:sp>
        <p:nvSpPr>
          <p:cNvPr id="11" name="TextBox 10"/>
          <p:cNvSpPr txBox="1"/>
          <p:nvPr/>
        </p:nvSpPr>
        <p:spPr>
          <a:xfrm>
            <a:off x="5914418" y="1974457"/>
            <a:ext cx="5188084" cy="2585323"/>
          </a:xfrm>
          <a:prstGeom prst="rect">
            <a:avLst/>
          </a:prstGeom>
          <a:noFill/>
        </p:spPr>
        <p:txBody>
          <a:bodyPr wrap="square" rtlCol="0">
            <a:spAutoFit/>
          </a:bodyPr>
          <a:lstStyle/>
          <a:p>
            <a:r>
              <a:rPr lang="lt-LT" i="1" dirty="0" smtClean="0"/>
              <a:t>...finansiniai</a:t>
            </a:r>
            <a:r>
              <a:rPr lang="lt-LT" i="1" dirty="0"/>
              <a:t>, ekonominiai nusikaltimai, kaip tokie. Tai juos ir nustatyti ir išaiškinti yra sudėtinga, kadangi nėra realiai nukentėjusiojo, nes nukentėjusysis yra valstybė, kaip tokia arba kažkas kito. Tai yra nėra elementariai iš Jono ar Petro pavogtas kažkoks daiktas ir tai, </a:t>
            </a:r>
            <a:r>
              <a:rPr lang="lt-LT" i="1" dirty="0" smtClean="0"/>
              <a:t>na, </a:t>
            </a:r>
            <a:r>
              <a:rPr lang="lt-LT" i="1" dirty="0"/>
              <a:t>didelės sumos, didelė teisinė pagalba ir visi kiti dalykai, </a:t>
            </a:r>
            <a:r>
              <a:rPr lang="lt-LT" i="1" dirty="0" err="1" smtClean="0"/>
              <a:t>tarptautiškumas</a:t>
            </a:r>
            <a:r>
              <a:rPr lang="lt-LT" i="1" dirty="0" smtClean="0"/>
              <a:t>, </a:t>
            </a:r>
            <a:r>
              <a:rPr lang="lt-LT" i="1" dirty="0"/>
              <a:t>ir visa tai lemia didelį </a:t>
            </a:r>
            <a:r>
              <a:rPr lang="lt-LT" i="1" dirty="0" err="1"/>
              <a:t>latentiškumą</a:t>
            </a:r>
            <a:r>
              <a:rPr lang="lt-LT" i="1" dirty="0"/>
              <a:t>. Statistika neatsiranda toje </a:t>
            </a:r>
            <a:r>
              <a:rPr lang="lt-LT" i="1" dirty="0" smtClean="0"/>
              <a:t>vietoje, </a:t>
            </a:r>
            <a:r>
              <a:rPr lang="lt-LT" i="1" dirty="0"/>
              <a:t>nes </a:t>
            </a:r>
            <a:r>
              <a:rPr lang="lt-LT" i="1" dirty="0" smtClean="0"/>
              <a:t>nė </a:t>
            </a:r>
            <a:r>
              <a:rPr lang="lt-LT" i="1" dirty="0"/>
              <a:t>viena pusė nėra suinteresuota.</a:t>
            </a:r>
          </a:p>
        </p:txBody>
      </p:sp>
      <p:sp>
        <p:nvSpPr>
          <p:cNvPr id="12" name="TextBox 11"/>
          <p:cNvSpPr txBox="1"/>
          <p:nvPr/>
        </p:nvSpPr>
        <p:spPr>
          <a:xfrm>
            <a:off x="5914418" y="1974457"/>
            <a:ext cx="5103778" cy="3139321"/>
          </a:xfrm>
          <a:prstGeom prst="rect">
            <a:avLst/>
          </a:prstGeom>
          <a:solidFill>
            <a:schemeClr val="bg1"/>
          </a:solidFill>
        </p:spPr>
        <p:txBody>
          <a:bodyPr wrap="square" rtlCol="0">
            <a:spAutoFit/>
          </a:bodyPr>
          <a:lstStyle/>
          <a:p>
            <a:r>
              <a:rPr lang="lt-LT" i="1" dirty="0" smtClean="0"/>
              <a:t>...kas </a:t>
            </a:r>
            <a:r>
              <a:rPr lang="lt-LT" i="1" dirty="0"/>
              <a:t>liestų kitas nusikalstamas veikas, nukreiptas į tiesioginės naudos gavimą, tai tiesiog persikelia į elektroninę erdvę, o elektroninės erdvės </a:t>
            </a:r>
            <a:r>
              <a:rPr lang="lt-LT" i="1" dirty="0" smtClean="0"/>
              <a:t>nusikaltimai </a:t>
            </a:r>
            <a:r>
              <a:rPr lang="lt-LT" i="1" dirty="0"/>
              <a:t>elektroninėje </a:t>
            </a:r>
            <a:r>
              <a:rPr lang="lt-LT" i="1" dirty="0" smtClean="0"/>
              <a:t>erdvėje, </a:t>
            </a:r>
            <a:r>
              <a:rPr lang="lt-LT" i="1" dirty="0"/>
              <a:t>aš manau, kad tikrai turi aukšto </a:t>
            </a:r>
            <a:r>
              <a:rPr lang="lt-LT" i="1" dirty="0" err="1"/>
              <a:t>latentiškumo</a:t>
            </a:r>
            <a:r>
              <a:rPr lang="lt-LT" i="1" dirty="0"/>
              <a:t> </a:t>
            </a:r>
            <a:r>
              <a:rPr lang="lt-LT" i="1" dirty="0" smtClean="0"/>
              <a:t>lygį. Kas </a:t>
            </a:r>
            <a:r>
              <a:rPr lang="lt-LT" i="1" dirty="0"/>
              <a:t>tikrai turėtų būti tyrimo objektas, ir šio tyrimo, ir tiesiog žmonės dar nepakankamai toje </a:t>
            </a:r>
            <a:r>
              <a:rPr lang="lt-LT" i="1" dirty="0" smtClean="0"/>
              <a:t>vietoje </a:t>
            </a:r>
            <a:r>
              <a:rPr lang="lt-LT" i="1" dirty="0"/>
              <a:t>tikrai pasinaudoja ta teise </a:t>
            </a:r>
            <a:r>
              <a:rPr lang="lt-LT" i="1" dirty="0" smtClean="0"/>
              <a:t>kreiptis, </a:t>
            </a:r>
            <a:r>
              <a:rPr lang="lt-LT" i="1" dirty="0"/>
              <a:t>ir tai skatina tą </a:t>
            </a:r>
            <a:r>
              <a:rPr lang="lt-LT" i="1" dirty="0" err="1"/>
              <a:t>latentiškumą</a:t>
            </a:r>
            <a:r>
              <a:rPr lang="lt-LT" i="1" dirty="0"/>
              <a:t>.</a:t>
            </a:r>
            <a:endParaRPr lang="lt-LT" i="1" dirty="0" smtClean="0"/>
          </a:p>
          <a:p>
            <a:endParaRPr lang="lt-LT" i="1" dirty="0"/>
          </a:p>
          <a:p>
            <a:endParaRPr lang="lt-LT" i="1" dirty="0" smtClean="0"/>
          </a:p>
          <a:p>
            <a:endParaRPr lang="lt-LT" dirty="0"/>
          </a:p>
        </p:txBody>
      </p:sp>
      <p:sp>
        <p:nvSpPr>
          <p:cNvPr id="10" name="Title 1"/>
          <p:cNvSpPr>
            <a:spLocks noGrp="1"/>
          </p:cNvSpPr>
          <p:nvPr>
            <p:ph type="title"/>
          </p:nvPr>
        </p:nvSpPr>
        <p:spPr>
          <a:xfrm>
            <a:off x="1448791" y="327727"/>
            <a:ext cx="8830104" cy="1362961"/>
          </a:xfrm>
        </p:spPr>
        <p:txBody>
          <a:bodyPr>
            <a:normAutofit/>
          </a:bodyPr>
          <a:lstStyle/>
          <a:p>
            <a:r>
              <a:rPr lang="lt-LT" sz="3200" b="1" dirty="0"/>
              <a:t>Fokus grupės. Priežastys, </a:t>
            </a:r>
            <a:r>
              <a:rPr lang="lt-LT" sz="3200" b="1" dirty="0" smtClean="0"/>
              <a:t>didinančios latentinių </a:t>
            </a:r>
            <a:r>
              <a:rPr lang="lt-LT" sz="3200" b="1" dirty="0"/>
              <a:t>nusikalstamų veikų  skaičių</a:t>
            </a:r>
            <a:endParaRPr lang="en-US" sz="3200" dirty="0"/>
          </a:p>
        </p:txBody>
      </p:sp>
      <p:sp>
        <p:nvSpPr>
          <p:cNvPr id="8" name="TextBox 7"/>
          <p:cNvSpPr txBox="1"/>
          <p:nvPr/>
        </p:nvSpPr>
        <p:spPr>
          <a:xfrm>
            <a:off x="5914418" y="1974457"/>
            <a:ext cx="5103778" cy="4524315"/>
          </a:xfrm>
          <a:prstGeom prst="rect">
            <a:avLst/>
          </a:prstGeom>
          <a:solidFill>
            <a:schemeClr val="bg1"/>
          </a:solidFill>
        </p:spPr>
        <p:txBody>
          <a:bodyPr wrap="square" rtlCol="0">
            <a:spAutoFit/>
          </a:bodyPr>
          <a:lstStyle/>
          <a:p>
            <a:r>
              <a:rPr lang="lt-LT" i="1" dirty="0" smtClean="0"/>
              <a:t>Tam tikros veiklos, kurias mes anksčiau galėtume įtalpinti į nusikaltimų kategorijas, jos keičiasi. Pati sistema klasifikacijos, tipologijų nusikaltimų</a:t>
            </a:r>
            <a:r>
              <a:rPr lang="en-US" i="1" dirty="0" smtClean="0"/>
              <a:t>,</a:t>
            </a:r>
            <a:r>
              <a:rPr lang="lt-LT" i="1" dirty="0" smtClean="0"/>
              <a:t> </a:t>
            </a:r>
            <a:r>
              <a:rPr lang="lt-LT" i="1" dirty="0" err="1" smtClean="0"/>
              <a:t>jinai</a:t>
            </a:r>
            <a:r>
              <a:rPr lang="lt-LT" i="1" dirty="0" smtClean="0"/>
              <a:t> nebesuspėja kartu su kintančiais šitais procesais. Tai, ką galima įvardinti kaip ir pasislinkim</a:t>
            </a:r>
            <a:r>
              <a:rPr lang="lt-LT" i="1" dirty="0" smtClean="0"/>
              <a:t>ą,</a:t>
            </a:r>
            <a:r>
              <a:rPr lang="lt-LT" i="1" dirty="0" smtClean="0"/>
              <a:t> į kitą erdvę ar dar kažkur tai. Svarbu atkreipti dėmesį, kad kai kurios tos nusikalstamos veiklos, jos tokios svyruoja tarp administracinio nusižengimo ir nusikaltimo ribos, kur ta pati sistema </a:t>
            </a:r>
            <a:r>
              <a:rPr lang="lt-LT" i="1" dirty="0" err="1" smtClean="0"/>
              <a:t>jinai</a:t>
            </a:r>
            <a:r>
              <a:rPr lang="lt-LT" i="1" dirty="0" smtClean="0"/>
              <a:t> yra pakankamai lanksti. Gal netgi, pati sukuria prielaidas išmesti, perkvalifikuoti tas veiklas, kurios anksčiau buvo traktuojamos kaip nusikaltimai, kaip kitos veikos ir dėl to tu matai tos statistikos sumažėjimą.</a:t>
            </a:r>
          </a:p>
          <a:p>
            <a:endParaRPr lang="lt-LT" i="1" dirty="0" smtClean="0"/>
          </a:p>
          <a:p>
            <a:endParaRPr lang="lt-LT" i="1" dirty="0" smtClean="0"/>
          </a:p>
          <a:p>
            <a:endParaRPr lang="lt-LT" dirty="0"/>
          </a:p>
        </p:txBody>
      </p:sp>
    </p:spTree>
    <p:extLst>
      <p:ext uri="{BB962C8B-B14F-4D97-AF65-F5344CB8AC3E}">
        <p14:creationId xmlns:p14="http://schemas.microsoft.com/office/powerpoint/2010/main" val="862259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animBg="1"/>
      <p:bldP spid="8"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9866" y="2006823"/>
            <a:ext cx="4120397" cy="4202505"/>
          </a:xfrm>
        </p:spPr>
        <p:txBody>
          <a:bodyPr>
            <a:normAutofit fontScale="92500" lnSpcReduction="10000"/>
          </a:bodyPr>
          <a:lstStyle/>
          <a:p>
            <a:pPr marL="0" indent="0">
              <a:buNone/>
            </a:pPr>
            <a:r>
              <a:rPr lang="lt-LT" dirty="0" smtClean="0"/>
              <a:t>E-policija, fizinės prieigos trūkumas:</a:t>
            </a:r>
          </a:p>
          <a:p>
            <a:r>
              <a:rPr lang="lt-LT" sz="2400" dirty="0" smtClean="0"/>
              <a:t>Kai kurioms praneštoms nusikalstamoms veikoms turi būti tyrimo prioritetai </a:t>
            </a:r>
          </a:p>
          <a:p>
            <a:r>
              <a:rPr lang="lt-LT" sz="2400" dirty="0" smtClean="0"/>
              <a:t>Nepaliekant žmonėms įprasto pranešimo varianto, mažėja pranešimų</a:t>
            </a:r>
          </a:p>
          <a:p>
            <a:r>
              <a:rPr lang="lt-LT" sz="2400" dirty="0" smtClean="0"/>
              <a:t>Vyresnio amžiaus ir tam tikrų vietovių žmonės įpratę naudotis tik standartiniais pranešimo būdais</a:t>
            </a:r>
          </a:p>
          <a:p>
            <a:r>
              <a:rPr lang="lt-LT" sz="2400" dirty="0" smtClean="0"/>
              <a:t>Technologiniai trukdžiai</a:t>
            </a:r>
            <a:endParaRPr lang="lt-LT" sz="2400" dirty="0" smtClean="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304" y="327727"/>
            <a:ext cx="1239789" cy="135137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0241" y="1"/>
            <a:ext cx="1780028" cy="1780028"/>
          </a:xfrm>
          <a:prstGeom prst="rect">
            <a:avLst/>
          </a:prstGeom>
        </p:spPr>
      </p:pic>
      <p:sp>
        <p:nvSpPr>
          <p:cNvPr id="11" name="TextBox 10"/>
          <p:cNvSpPr txBox="1"/>
          <p:nvPr/>
        </p:nvSpPr>
        <p:spPr>
          <a:xfrm>
            <a:off x="5914418" y="1974457"/>
            <a:ext cx="5188084" cy="2585323"/>
          </a:xfrm>
          <a:prstGeom prst="rect">
            <a:avLst/>
          </a:prstGeom>
          <a:noFill/>
        </p:spPr>
        <p:txBody>
          <a:bodyPr wrap="square" rtlCol="0">
            <a:spAutoFit/>
          </a:bodyPr>
          <a:lstStyle/>
          <a:p>
            <a:r>
              <a:rPr lang="lt-LT" i="1" dirty="0" smtClean="0"/>
              <a:t>...turėjome </a:t>
            </a:r>
            <a:r>
              <a:rPr lang="lt-LT" i="1" dirty="0"/>
              <a:t>ir mes tokių įvykių, kai išdaužiamas automobilio langas, </a:t>
            </a:r>
            <a:r>
              <a:rPr lang="lt-LT" i="1" dirty="0" smtClean="0"/>
              <a:t>pavagiami </a:t>
            </a:r>
            <a:r>
              <a:rPr lang="lt-LT" i="1" dirty="0"/>
              <a:t>daiktai iš mašinos </a:t>
            </a:r>
            <a:r>
              <a:rPr lang="lt-LT" i="1" dirty="0" smtClean="0"/>
              <a:t>salono, </a:t>
            </a:r>
            <a:r>
              <a:rPr lang="lt-LT" i="1" dirty="0"/>
              <a:t>ir sako žmogui - tai jūs užsipildykite e-policiją. Nu ir kažkaip buvo savaitgalis ar ten </a:t>
            </a:r>
            <a:r>
              <a:rPr lang="lt-LT" i="1" dirty="0" smtClean="0"/>
              <a:t>vakaras, </a:t>
            </a:r>
            <a:r>
              <a:rPr lang="lt-LT" i="1" dirty="0"/>
              <a:t>ir žmogus užsipildęs e-policiją. Mes sužinome </a:t>
            </a:r>
            <a:r>
              <a:rPr lang="lt-LT" i="1" dirty="0" smtClean="0"/>
              <a:t>pirmadienį, </a:t>
            </a:r>
            <a:r>
              <a:rPr lang="lt-LT" i="1" dirty="0"/>
              <a:t>kai lietus nulijęs visus pėdsakus, sniegas ištirpęs, tiesiog nebėra ko ieškot. Tai tokios nusikalstamos veikos nebeturi galimybės praktiškai, šansų būti ištirtos.</a:t>
            </a:r>
          </a:p>
        </p:txBody>
      </p:sp>
      <p:sp>
        <p:nvSpPr>
          <p:cNvPr id="12" name="TextBox 11"/>
          <p:cNvSpPr txBox="1"/>
          <p:nvPr/>
        </p:nvSpPr>
        <p:spPr>
          <a:xfrm>
            <a:off x="5914418" y="2006823"/>
            <a:ext cx="5103778" cy="3416320"/>
          </a:xfrm>
          <a:prstGeom prst="rect">
            <a:avLst/>
          </a:prstGeom>
          <a:solidFill>
            <a:schemeClr val="bg1"/>
          </a:solidFill>
        </p:spPr>
        <p:txBody>
          <a:bodyPr wrap="square" rtlCol="0">
            <a:spAutoFit/>
          </a:bodyPr>
          <a:lstStyle/>
          <a:p>
            <a:r>
              <a:rPr lang="lt-LT" i="1" dirty="0"/>
              <a:t>Aš įsivaizduoju, kad išliko turbūt ir ta standartinė forma, kad fiziškai galima atvykti pas pareigūną. Jeigu persikėlė į elektroninę erdvę, tai daliai žmonių tai bus nepatogu. ... Realiai padaryta kontrolės sistema, kad </a:t>
            </a:r>
            <a:r>
              <a:rPr lang="lt-LT" i="1" dirty="0" smtClean="0"/>
              <a:t>pasiekia </a:t>
            </a:r>
            <a:r>
              <a:rPr lang="lt-LT" i="1" dirty="0"/>
              <a:t>tam tikrą kiekį, kad mes gražiai atrodytumėme išorėje, visuomenėje, tarptautinėje erdvėje, kad pas mus nėra </a:t>
            </a:r>
            <a:r>
              <a:rPr lang="lt-LT" i="1" dirty="0" smtClean="0"/>
              <a:t>eilių. Tiesiog </a:t>
            </a:r>
            <a:r>
              <a:rPr lang="lt-LT" i="1" dirty="0"/>
              <a:t>eilės užpildomos, ir prisiskambinti nėra </a:t>
            </a:r>
            <a:r>
              <a:rPr lang="lt-LT" i="1" dirty="0" smtClean="0"/>
              <a:t>įmanoma, </a:t>
            </a:r>
            <a:r>
              <a:rPr lang="lt-LT" i="1" dirty="0"/>
              <a:t>nes nėra ką pasiūlyti. Tada dirbtinai sukeliama tam tikra situacija, kai žmogus lieka ant ledo, liaudiškai sakant.</a:t>
            </a:r>
          </a:p>
          <a:p>
            <a:endParaRPr lang="lt-LT" i="1" dirty="0" smtClean="0"/>
          </a:p>
          <a:p>
            <a:endParaRPr lang="lt-LT" dirty="0"/>
          </a:p>
        </p:txBody>
      </p:sp>
      <p:sp>
        <p:nvSpPr>
          <p:cNvPr id="10" name="Title 1"/>
          <p:cNvSpPr>
            <a:spLocks noGrp="1"/>
          </p:cNvSpPr>
          <p:nvPr>
            <p:ph type="title"/>
          </p:nvPr>
        </p:nvSpPr>
        <p:spPr>
          <a:xfrm>
            <a:off x="1448791" y="327727"/>
            <a:ext cx="8830104" cy="1362961"/>
          </a:xfrm>
        </p:spPr>
        <p:txBody>
          <a:bodyPr>
            <a:normAutofit/>
          </a:bodyPr>
          <a:lstStyle/>
          <a:p>
            <a:r>
              <a:rPr lang="lt-LT" sz="3200" b="1" dirty="0"/>
              <a:t>Fokus grupės. Priežastys, </a:t>
            </a:r>
            <a:r>
              <a:rPr lang="lt-LT" sz="3200" b="1" dirty="0" smtClean="0"/>
              <a:t>didinančios latentinių </a:t>
            </a:r>
            <a:r>
              <a:rPr lang="lt-LT" sz="3200" b="1" dirty="0"/>
              <a:t>nusikalstamų veikų  skaičių</a:t>
            </a:r>
            <a:endParaRPr lang="en-US" sz="3200" dirty="0"/>
          </a:p>
        </p:txBody>
      </p:sp>
      <p:sp>
        <p:nvSpPr>
          <p:cNvPr id="8" name="TextBox 7"/>
          <p:cNvSpPr txBox="1"/>
          <p:nvPr/>
        </p:nvSpPr>
        <p:spPr>
          <a:xfrm>
            <a:off x="5914418" y="2006823"/>
            <a:ext cx="5103778" cy="2862322"/>
          </a:xfrm>
          <a:prstGeom prst="rect">
            <a:avLst/>
          </a:prstGeom>
          <a:solidFill>
            <a:schemeClr val="bg1"/>
          </a:solidFill>
        </p:spPr>
        <p:txBody>
          <a:bodyPr wrap="square" rtlCol="0">
            <a:spAutoFit/>
          </a:bodyPr>
          <a:lstStyle/>
          <a:p>
            <a:r>
              <a:rPr lang="lt-LT" i="1" dirty="0" smtClean="0"/>
              <a:t>...</a:t>
            </a:r>
            <a:r>
              <a:rPr lang="en-US" i="1" dirty="0" err="1" smtClean="0"/>
              <a:t>verta</a:t>
            </a:r>
            <a:r>
              <a:rPr lang="en-US" i="1" dirty="0" smtClean="0"/>
              <a:t> </a:t>
            </a:r>
            <a:r>
              <a:rPr lang="en-US" i="1" dirty="0" err="1"/>
              <a:t>paminėti</a:t>
            </a:r>
            <a:r>
              <a:rPr lang="en-US" i="1" dirty="0"/>
              <a:t>, </a:t>
            </a:r>
            <a:r>
              <a:rPr lang="en-US" i="1" dirty="0" err="1"/>
              <a:t>kad</a:t>
            </a:r>
            <a:r>
              <a:rPr lang="en-US" i="1" dirty="0"/>
              <a:t> </a:t>
            </a:r>
            <a:r>
              <a:rPr lang="en-US" i="1" dirty="0" err="1"/>
              <a:t>periferijoje</a:t>
            </a:r>
            <a:r>
              <a:rPr lang="en-US" i="1" dirty="0"/>
              <a:t> </a:t>
            </a:r>
            <a:r>
              <a:rPr lang="en-US" i="1" dirty="0" err="1"/>
              <a:t>žmonės</a:t>
            </a:r>
            <a:r>
              <a:rPr lang="en-US" i="1" dirty="0"/>
              <a:t> </a:t>
            </a:r>
            <a:r>
              <a:rPr lang="en-US" i="1" dirty="0" err="1"/>
              <a:t>linkę</a:t>
            </a:r>
            <a:r>
              <a:rPr lang="en-US" i="1" dirty="0"/>
              <a:t> į </a:t>
            </a:r>
            <a:r>
              <a:rPr lang="en-US" i="1" dirty="0" err="1"/>
              <a:t>klasikinę</a:t>
            </a:r>
            <a:r>
              <a:rPr lang="en-US" i="1" dirty="0"/>
              <a:t> </a:t>
            </a:r>
            <a:r>
              <a:rPr lang="en-US" i="1" dirty="0" err="1"/>
              <a:t>formą</a:t>
            </a:r>
            <a:r>
              <a:rPr lang="en-US" i="1" dirty="0"/>
              <a:t> 24/7, </a:t>
            </a:r>
            <a:r>
              <a:rPr lang="en-US" i="1" dirty="0" err="1"/>
              <a:t>gauti</a:t>
            </a:r>
            <a:r>
              <a:rPr lang="en-US" i="1" dirty="0"/>
              <a:t> </a:t>
            </a:r>
            <a:r>
              <a:rPr lang="lt-LT" i="1" dirty="0" smtClean="0"/>
              <a:t>į </a:t>
            </a:r>
            <a:r>
              <a:rPr lang="en-US" i="1" dirty="0" err="1" smtClean="0"/>
              <a:t>policijos</a:t>
            </a:r>
            <a:r>
              <a:rPr lang="en-US" i="1" dirty="0" smtClean="0"/>
              <a:t> </a:t>
            </a:r>
            <a:r>
              <a:rPr lang="en-US" i="1" dirty="0" err="1"/>
              <a:t>komisariatą</a:t>
            </a:r>
            <a:r>
              <a:rPr lang="en-US" i="1" dirty="0"/>
              <a:t> </a:t>
            </a:r>
            <a:r>
              <a:rPr lang="en-US" i="1" dirty="0" err="1"/>
              <a:t>atėjus</a:t>
            </a:r>
            <a:r>
              <a:rPr lang="en-US" i="1" dirty="0"/>
              <a:t> </a:t>
            </a:r>
            <a:r>
              <a:rPr lang="en-US" i="1" dirty="0" err="1" smtClean="0"/>
              <a:t>kažkok</a:t>
            </a:r>
            <a:r>
              <a:rPr lang="lt-LT" i="1" dirty="0" smtClean="0"/>
              <a:t>į</a:t>
            </a:r>
            <a:r>
              <a:rPr lang="en-US" i="1" dirty="0" smtClean="0"/>
              <a:t> </a:t>
            </a:r>
            <a:r>
              <a:rPr lang="en-US" i="1" dirty="0"/>
              <a:t>tai </a:t>
            </a:r>
            <a:r>
              <a:rPr lang="en-US" i="1" dirty="0" err="1"/>
              <a:t>atsakymą</a:t>
            </a:r>
            <a:r>
              <a:rPr lang="en-US" i="1" dirty="0"/>
              <a:t> </a:t>
            </a:r>
            <a:r>
              <a:rPr lang="en-US" i="1" dirty="0" err="1"/>
              <a:t>ir</a:t>
            </a:r>
            <a:r>
              <a:rPr lang="en-US" i="1" dirty="0"/>
              <a:t> </a:t>
            </a:r>
            <a:r>
              <a:rPr lang="en-US" i="1" dirty="0" err="1"/>
              <a:t>galimybę</a:t>
            </a:r>
            <a:r>
              <a:rPr lang="en-US" i="1" dirty="0"/>
              <a:t> </a:t>
            </a:r>
            <a:r>
              <a:rPr lang="en-US" i="1" dirty="0" err="1"/>
              <a:t>pranešti</a:t>
            </a:r>
            <a:r>
              <a:rPr lang="en-US" i="1" dirty="0"/>
              <a:t>, </a:t>
            </a:r>
            <a:r>
              <a:rPr lang="en-US" i="1" dirty="0" err="1"/>
              <a:t>kad</a:t>
            </a:r>
            <a:r>
              <a:rPr lang="en-US" i="1" dirty="0"/>
              <a:t> jo </a:t>
            </a:r>
            <a:r>
              <a:rPr lang="en-US" i="1" dirty="0" err="1"/>
              <a:t>atžvilgiu</a:t>
            </a:r>
            <a:r>
              <a:rPr lang="en-US" i="1" dirty="0"/>
              <a:t> </a:t>
            </a:r>
            <a:r>
              <a:rPr lang="en-US" i="1" dirty="0" err="1"/>
              <a:t>buvo</a:t>
            </a:r>
            <a:r>
              <a:rPr lang="en-US" i="1" dirty="0"/>
              <a:t> </a:t>
            </a:r>
            <a:r>
              <a:rPr lang="en-US" i="1" dirty="0" err="1"/>
              <a:t>padaryta</a:t>
            </a:r>
            <a:r>
              <a:rPr lang="en-US" i="1" dirty="0"/>
              <a:t> </a:t>
            </a:r>
            <a:r>
              <a:rPr lang="en-US" i="1" dirty="0" err="1"/>
              <a:t>viena</a:t>
            </a:r>
            <a:r>
              <a:rPr lang="en-US" i="1" dirty="0"/>
              <a:t> </a:t>
            </a:r>
            <a:r>
              <a:rPr lang="en-US" i="1" dirty="0" err="1"/>
              <a:t>ar</a:t>
            </a:r>
            <a:r>
              <a:rPr lang="en-US" i="1" dirty="0"/>
              <a:t> </a:t>
            </a:r>
            <a:r>
              <a:rPr lang="en-US" i="1" dirty="0" err="1"/>
              <a:t>kita</a:t>
            </a:r>
            <a:r>
              <a:rPr lang="en-US" i="1" dirty="0"/>
              <a:t> </a:t>
            </a:r>
            <a:r>
              <a:rPr lang="en-US" i="1" dirty="0" err="1"/>
              <a:t>nusikalstama</a:t>
            </a:r>
            <a:r>
              <a:rPr lang="en-US" i="1" dirty="0"/>
              <a:t> </a:t>
            </a:r>
            <a:r>
              <a:rPr lang="en-US" i="1" dirty="0" err="1"/>
              <a:t>veika</a:t>
            </a:r>
            <a:r>
              <a:rPr lang="en-US" i="1" dirty="0"/>
              <a:t>. </a:t>
            </a:r>
            <a:endParaRPr lang="lt-LT" i="1" dirty="0" smtClean="0"/>
          </a:p>
          <a:p>
            <a:endParaRPr lang="lt-LT" i="1" dirty="0"/>
          </a:p>
          <a:p>
            <a:endParaRPr lang="lt-LT" i="1" dirty="0" smtClean="0"/>
          </a:p>
          <a:p>
            <a:endParaRPr lang="lt-LT" i="1" dirty="0"/>
          </a:p>
          <a:p>
            <a:endParaRPr lang="lt-LT" i="1" dirty="0" smtClean="0"/>
          </a:p>
          <a:p>
            <a:endParaRPr lang="lt-LT" dirty="0"/>
          </a:p>
        </p:txBody>
      </p:sp>
      <p:sp>
        <p:nvSpPr>
          <p:cNvPr id="9" name="TextBox 8"/>
          <p:cNvSpPr txBox="1"/>
          <p:nvPr/>
        </p:nvSpPr>
        <p:spPr>
          <a:xfrm>
            <a:off x="5914418" y="1974457"/>
            <a:ext cx="5103778" cy="2862322"/>
          </a:xfrm>
          <a:prstGeom prst="rect">
            <a:avLst/>
          </a:prstGeom>
          <a:solidFill>
            <a:schemeClr val="bg1"/>
          </a:solidFill>
        </p:spPr>
        <p:txBody>
          <a:bodyPr wrap="square" rtlCol="0">
            <a:spAutoFit/>
          </a:bodyPr>
          <a:lstStyle/>
          <a:p>
            <a:r>
              <a:rPr lang="lt-LT" i="1" dirty="0" smtClean="0"/>
              <a:t>....jeigu </a:t>
            </a:r>
            <a:r>
              <a:rPr lang="lt-LT" i="1" dirty="0"/>
              <a:t>tu esi skatinamas rašyti pareiškimą policijai, pasinaudodamas e-policiją, </a:t>
            </a:r>
            <a:r>
              <a:rPr lang="lt-LT" i="1" dirty="0" smtClean="0"/>
              <a:t>kurį </a:t>
            </a:r>
            <a:r>
              <a:rPr lang="lt-LT" i="1" dirty="0"/>
              <a:t>reikia kelti arba </a:t>
            </a:r>
            <a:r>
              <a:rPr lang="lt-LT" i="1" dirty="0" smtClean="0"/>
              <a:t>failą, </a:t>
            </a:r>
            <a:r>
              <a:rPr lang="lt-LT" i="1" dirty="0"/>
              <a:t>arba dar kažką tai, tu supranti, kad tu be kompiuterio stacionaraus arba </a:t>
            </a:r>
            <a:r>
              <a:rPr lang="lt-LT" i="1" dirty="0" err="1"/>
              <a:t>laptop'o</a:t>
            </a:r>
            <a:r>
              <a:rPr lang="lt-LT" i="1" dirty="0"/>
              <a:t> </a:t>
            </a:r>
            <a:r>
              <a:rPr lang="lt-LT" i="1" dirty="0" smtClean="0"/>
              <a:t>neapsieisi, </a:t>
            </a:r>
            <a:r>
              <a:rPr lang="lt-LT" i="1" dirty="0"/>
              <a:t>nes tau bus sudėtinga </a:t>
            </a:r>
            <a:r>
              <a:rPr lang="lt-LT" i="1" dirty="0" smtClean="0"/>
              <a:t>rašyti telefonu. </a:t>
            </a:r>
            <a:r>
              <a:rPr lang="lt-LT" i="1" dirty="0"/>
              <a:t>Tuo tarpu, didesnė dalis senjorų jie turi mobilius telefonus.</a:t>
            </a:r>
          </a:p>
          <a:p>
            <a:endParaRPr lang="lt-LT" i="1" dirty="0" smtClean="0"/>
          </a:p>
          <a:p>
            <a:endParaRPr lang="lt-LT" i="1" dirty="0"/>
          </a:p>
          <a:p>
            <a:endParaRPr lang="lt-LT" i="1" dirty="0" smtClean="0"/>
          </a:p>
          <a:p>
            <a:endParaRPr lang="lt-LT" dirty="0"/>
          </a:p>
        </p:txBody>
      </p:sp>
    </p:spTree>
    <p:extLst>
      <p:ext uri="{BB962C8B-B14F-4D97-AF65-F5344CB8AC3E}">
        <p14:creationId xmlns:p14="http://schemas.microsoft.com/office/powerpoint/2010/main" val="2799373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animBg="1"/>
      <p:bldP spid="8" grpId="0" animBg="1"/>
      <p:bldP spid="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047" y="334943"/>
            <a:ext cx="9002485" cy="1362961"/>
          </a:xfrm>
        </p:spPr>
        <p:txBody>
          <a:bodyPr/>
          <a:lstStyle/>
          <a:p>
            <a:r>
              <a:rPr lang="lt-LT" b="1" dirty="0" smtClean="0"/>
              <a:t>Pranešimo planas</a:t>
            </a:r>
            <a:endParaRPr lang="en-US" b="1" dirty="0"/>
          </a:p>
        </p:txBody>
      </p:sp>
      <p:sp>
        <p:nvSpPr>
          <p:cNvPr id="3" name="Content Placeholder 2"/>
          <p:cNvSpPr>
            <a:spLocks noGrp="1"/>
          </p:cNvSpPr>
          <p:nvPr>
            <p:ph idx="1"/>
          </p:nvPr>
        </p:nvSpPr>
        <p:spPr>
          <a:xfrm>
            <a:off x="1327092" y="1974457"/>
            <a:ext cx="10026707" cy="4202505"/>
          </a:xfrm>
        </p:spPr>
        <p:txBody>
          <a:bodyPr>
            <a:normAutofit/>
          </a:bodyPr>
          <a:lstStyle/>
          <a:p>
            <a:r>
              <a:rPr lang="lt-LT" dirty="0" smtClean="0"/>
              <a:t>Trumpas paskirties pristatymas</a:t>
            </a:r>
          </a:p>
          <a:p>
            <a:r>
              <a:rPr lang="lt-LT" dirty="0" smtClean="0"/>
              <a:t>Trumpas  tyrimo metodologinės prieigos, metodų, dalyvių pristatymas</a:t>
            </a:r>
          </a:p>
          <a:p>
            <a:r>
              <a:rPr lang="lt-LT" dirty="0" smtClean="0"/>
              <a:t>Pagrindiniai rezultatai: vertinimas ir įžvalgos </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304" y="327727"/>
            <a:ext cx="1219200" cy="1328928"/>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0241" y="1"/>
            <a:ext cx="1780028" cy="1780028"/>
          </a:xfrm>
          <a:prstGeom prst="rect">
            <a:avLst/>
          </a:prstGeom>
        </p:spPr>
      </p:pic>
    </p:spTree>
    <p:extLst>
      <p:ext uri="{BB962C8B-B14F-4D97-AF65-F5344CB8AC3E}">
        <p14:creationId xmlns:p14="http://schemas.microsoft.com/office/powerpoint/2010/main" val="195825259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9866" y="2006823"/>
            <a:ext cx="4120397" cy="4202505"/>
          </a:xfrm>
        </p:spPr>
        <p:txBody>
          <a:bodyPr>
            <a:normAutofit/>
          </a:bodyPr>
          <a:lstStyle/>
          <a:p>
            <a:pPr marL="0" indent="0">
              <a:buNone/>
            </a:pPr>
            <a:r>
              <a:rPr lang="lt-LT" dirty="0" smtClean="0"/>
              <a:t>Priešingos nuomonės </a:t>
            </a:r>
            <a:r>
              <a:rPr lang="lt-LT" dirty="0"/>
              <a:t>dėl </a:t>
            </a:r>
            <a:r>
              <a:rPr lang="lt-LT" dirty="0" smtClean="0"/>
              <a:t>optimizavimo ir e-policijos poveikio:</a:t>
            </a:r>
          </a:p>
          <a:p>
            <a:r>
              <a:rPr lang="lt-LT" sz="2400" dirty="0" smtClean="0"/>
              <a:t>Paliekamos alternatyvos kreipimuisi</a:t>
            </a:r>
            <a:endParaRPr lang="lt-LT" sz="2400" dirty="0"/>
          </a:p>
          <a:p>
            <a:r>
              <a:rPr lang="lt-LT" sz="2400" dirty="0" smtClean="0"/>
              <a:t>Sujungus komisariatus, gyventojai prisitaiko</a:t>
            </a:r>
          </a:p>
          <a:p>
            <a:r>
              <a:rPr lang="lt-LT" sz="2400" dirty="0" smtClean="0"/>
              <a:t>Bendrojo pagalbos centro numeris vis įprastesnis kreipimosi būdas </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304" y="327727"/>
            <a:ext cx="1239789" cy="135137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0241" y="1"/>
            <a:ext cx="1780028" cy="1780028"/>
          </a:xfrm>
          <a:prstGeom prst="rect">
            <a:avLst/>
          </a:prstGeom>
        </p:spPr>
      </p:pic>
      <p:sp>
        <p:nvSpPr>
          <p:cNvPr id="11" name="TextBox 10"/>
          <p:cNvSpPr txBox="1"/>
          <p:nvPr/>
        </p:nvSpPr>
        <p:spPr>
          <a:xfrm>
            <a:off x="5914418" y="1974457"/>
            <a:ext cx="5188084" cy="2308324"/>
          </a:xfrm>
          <a:prstGeom prst="rect">
            <a:avLst/>
          </a:prstGeom>
          <a:noFill/>
        </p:spPr>
        <p:txBody>
          <a:bodyPr wrap="square" rtlCol="0">
            <a:spAutoFit/>
          </a:bodyPr>
          <a:lstStyle/>
          <a:p>
            <a:r>
              <a:rPr lang="lt-LT" i="1" dirty="0" smtClean="0"/>
              <a:t>Tai, kad matot, nei vienas žmogus atėjęs, jis nebučiuoja durų. Prie kiekvienų durų yra įrengtas SOS pagalbos mygtukas, kurį paspaudus žmogus yra sujungiamas su apskrities budėtoju. Tai negali sakyti, kad visai nėra su kuo pasikalbėti. Analizuojant, kiek atėjo tokių žmonių, kad jiems iš tikrųjų reikėjo pagalbos, </a:t>
            </a:r>
            <a:r>
              <a:rPr lang="lt-LT" i="1" dirty="0" err="1" smtClean="0"/>
              <a:t>apart</a:t>
            </a:r>
            <a:r>
              <a:rPr lang="lt-LT" i="1" dirty="0" smtClean="0"/>
              <a:t> pabandymų paspaustą mygtuką, tai būna vienetai per metus. Vienetai.</a:t>
            </a:r>
            <a:endParaRPr lang="lt-LT" i="1" dirty="0"/>
          </a:p>
        </p:txBody>
      </p:sp>
      <p:sp>
        <p:nvSpPr>
          <p:cNvPr id="12" name="TextBox 11"/>
          <p:cNvSpPr txBox="1"/>
          <p:nvPr/>
        </p:nvSpPr>
        <p:spPr>
          <a:xfrm>
            <a:off x="5914418" y="1974457"/>
            <a:ext cx="5103778" cy="2862322"/>
          </a:xfrm>
          <a:prstGeom prst="rect">
            <a:avLst/>
          </a:prstGeom>
          <a:solidFill>
            <a:schemeClr val="bg1"/>
          </a:solidFill>
        </p:spPr>
        <p:txBody>
          <a:bodyPr wrap="square" rtlCol="0">
            <a:spAutoFit/>
          </a:bodyPr>
          <a:lstStyle/>
          <a:p>
            <a:r>
              <a:rPr lang="lt-LT" i="1" dirty="0" smtClean="0"/>
              <a:t>Prieš </a:t>
            </a:r>
            <a:r>
              <a:rPr lang="lt-LT" i="1" dirty="0"/>
              <a:t>metus sujungėme du miesto komisariatus. Tai iš principo niekas </a:t>
            </a:r>
            <a:r>
              <a:rPr lang="lt-LT" i="1" dirty="0" smtClean="0"/>
              <a:t>nepasikeitė, </a:t>
            </a:r>
            <a:r>
              <a:rPr lang="lt-LT" i="1" dirty="0"/>
              <a:t>ir gyventojams kaip buvo pasiekiama ta policija, taip </a:t>
            </a:r>
            <a:r>
              <a:rPr lang="lt-LT" i="1" dirty="0" err="1"/>
              <a:t>jinai</a:t>
            </a:r>
            <a:r>
              <a:rPr lang="lt-LT" i="1" dirty="0"/>
              <a:t> </a:t>
            </a:r>
            <a:r>
              <a:rPr lang="lt-LT" i="1" dirty="0" smtClean="0"/>
              <a:t>liko. Tai </a:t>
            </a:r>
            <a:r>
              <a:rPr lang="lt-LT" i="1" dirty="0"/>
              <a:t>svarbus tas kontaktų ir informacijos pasidalijimas, kad žmonės žinotų, kur rasti tuos </a:t>
            </a:r>
            <a:r>
              <a:rPr lang="lt-LT" i="1" dirty="0" smtClean="0"/>
              <a:t>policininkus </a:t>
            </a:r>
            <a:r>
              <a:rPr lang="lt-LT" i="1" dirty="0"/>
              <a:t>kaip bebūtų. Ar tas miesto komisariatas vadinsis vienu </a:t>
            </a:r>
            <a:r>
              <a:rPr lang="lt-LT" i="1" dirty="0" smtClean="0"/>
              <a:t>pavadinimu, </a:t>
            </a:r>
            <a:r>
              <a:rPr lang="lt-LT" i="1" dirty="0"/>
              <a:t>ar kitu, bet kokiu atveju teritorija išliko </a:t>
            </a:r>
            <a:r>
              <a:rPr lang="lt-LT" i="1" dirty="0" smtClean="0"/>
              <a:t>apibrėžta </a:t>
            </a:r>
            <a:r>
              <a:rPr lang="lt-LT" i="1" dirty="0"/>
              <a:t>ir darbas </a:t>
            </a:r>
            <a:r>
              <a:rPr lang="lt-LT" i="1" dirty="0" smtClean="0"/>
              <a:t>vis tiek </a:t>
            </a:r>
            <a:r>
              <a:rPr lang="lt-LT" i="1" dirty="0"/>
              <a:t>yra organizuojamas. Tai kaip ir mums nepasijautė iš </a:t>
            </a:r>
            <a:r>
              <a:rPr lang="lt-LT" i="1" dirty="0" smtClean="0"/>
              <a:t>gyventojų. </a:t>
            </a:r>
            <a:endParaRPr lang="lt-LT" i="1" dirty="0" smtClean="0"/>
          </a:p>
          <a:p>
            <a:endParaRPr lang="lt-LT" dirty="0"/>
          </a:p>
        </p:txBody>
      </p:sp>
      <p:sp>
        <p:nvSpPr>
          <p:cNvPr id="10" name="Title 1"/>
          <p:cNvSpPr>
            <a:spLocks noGrp="1"/>
          </p:cNvSpPr>
          <p:nvPr>
            <p:ph type="title"/>
          </p:nvPr>
        </p:nvSpPr>
        <p:spPr>
          <a:xfrm>
            <a:off x="1448791" y="327727"/>
            <a:ext cx="8830104" cy="1362961"/>
          </a:xfrm>
        </p:spPr>
        <p:txBody>
          <a:bodyPr>
            <a:normAutofit/>
          </a:bodyPr>
          <a:lstStyle/>
          <a:p>
            <a:r>
              <a:rPr lang="lt-LT" sz="3200" b="1" dirty="0"/>
              <a:t>Fokus grupės. Priežastys, </a:t>
            </a:r>
            <a:r>
              <a:rPr lang="lt-LT" sz="3200" b="1" dirty="0" smtClean="0"/>
              <a:t>didinančios latentinių </a:t>
            </a:r>
            <a:r>
              <a:rPr lang="lt-LT" sz="3200" b="1" dirty="0"/>
              <a:t>nusikalstamų veikų  skaičių</a:t>
            </a:r>
            <a:endParaRPr lang="en-US" sz="3200" dirty="0"/>
          </a:p>
        </p:txBody>
      </p:sp>
      <p:sp>
        <p:nvSpPr>
          <p:cNvPr id="8" name="TextBox 7"/>
          <p:cNvSpPr txBox="1"/>
          <p:nvPr/>
        </p:nvSpPr>
        <p:spPr>
          <a:xfrm>
            <a:off x="5914418" y="2006823"/>
            <a:ext cx="5103778" cy="4524315"/>
          </a:xfrm>
          <a:prstGeom prst="rect">
            <a:avLst/>
          </a:prstGeom>
          <a:solidFill>
            <a:schemeClr val="bg1"/>
          </a:solidFill>
        </p:spPr>
        <p:txBody>
          <a:bodyPr wrap="square" rtlCol="0">
            <a:spAutoFit/>
          </a:bodyPr>
          <a:lstStyle/>
          <a:p>
            <a:r>
              <a:rPr lang="lt-LT" i="1" dirty="0" smtClean="0"/>
              <a:t>...atsisakėme </a:t>
            </a:r>
            <a:r>
              <a:rPr lang="lt-LT" i="1" dirty="0"/>
              <a:t>Vilniaus </a:t>
            </a:r>
            <a:r>
              <a:rPr lang="lt-LT" i="1" dirty="0" smtClean="0"/>
              <a:t>rajone </a:t>
            </a:r>
            <a:r>
              <a:rPr lang="lt-LT" i="1" dirty="0"/>
              <a:t>nutolusių darbo vietų... viską, visus pareigūnus sukėlėme į </a:t>
            </a:r>
            <a:r>
              <a:rPr lang="lt-LT" i="1" dirty="0" smtClean="0"/>
              <a:t>komisariatą, </a:t>
            </a:r>
            <a:r>
              <a:rPr lang="lt-LT" i="1" dirty="0"/>
              <a:t>kuris nėra Vilniaus </a:t>
            </a:r>
            <a:r>
              <a:rPr lang="lt-LT" i="1" dirty="0" smtClean="0"/>
              <a:t>rajono </a:t>
            </a:r>
            <a:r>
              <a:rPr lang="lt-LT" i="1" dirty="0" smtClean="0"/>
              <a:t>teritorijoje. Tai </a:t>
            </a:r>
            <a:r>
              <a:rPr lang="lt-LT" i="1" dirty="0"/>
              <a:t>irgi turėjom iš pradžių gyventojų nusiskundimų. ... jau jie priprato skambinti 112, kai jau nereikėjo eiti į tą nuovadą ir, taip sakant, ieškoti to pareigūno. Mes padarėm, aišku, </a:t>
            </a:r>
            <a:r>
              <a:rPr lang="lt-LT" i="1" dirty="0" err="1"/>
              <a:t>budėjimus</a:t>
            </a:r>
            <a:r>
              <a:rPr lang="lt-LT" i="1" dirty="0"/>
              <a:t> prie seniūnijų. Tai ten pareigūną visada gali tam </a:t>
            </a:r>
            <a:r>
              <a:rPr lang="lt-LT" i="1" dirty="0" err="1"/>
              <a:t>tikrom</a:t>
            </a:r>
            <a:r>
              <a:rPr lang="lt-LT" i="1" dirty="0"/>
              <a:t> </a:t>
            </a:r>
            <a:r>
              <a:rPr lang="lt-LT" i="1" dirty="0" err="1"/>
              <a:t>dienom</a:t>
            </a:r>
            <a:r>
              <a:rPr lang="lt-LT" i="1" dirty="0"/>
              <a:t> rasti, nes grafikai yra iškabinti, ir jie gali susipažinti </a:t>
            </a:r>
            <a:r>
              <a:rPr lang="lt-LT" i="1" dirty="0" smtClean="0"/>
              <a:t>gyventojai su tais </a:t>
            </a:r>
            <a:r>
              <a:rPr lang="lt-LT" i="1" dirty="0"/>
              <a:t>grafikais. Po visų šitų </a:t>
            </a:r>
            <a:r>
              <a:rPr lang="lt-LT" i="1" dirty="0" smtClean="0"/>
              <a:t>pokyčių, </a:t>
            </a:r>
            <a:r>
              <a:rPr lang="lt-LT" i="1" dirty="0"/>
              <a:t>mes jokių skundų daugiau negavome. Tai buvo visi tie gyventojų nuogąstavimai išsakyti iki pačių pokyčių. </a:t>
            </a:r>
          </a:p>
          <a:p>
            <a:endParaRPr lang="lt-LT" i="1" dirty="0" smtClean="0"/>
          </a:p>
          <a:p>
            <a:endParaRPr lang="lt-LT" i="1" dirty="0"/>
          </a:p>
          <a:p>
            <a:endParaRPr lang="lt-LT" i="1" dirty="0" smtClean="0"/>
          </a:p>
          <a:p>
            <a:endParaRPr lang="lt-LT" dirty="0"/>
          </a:p>
        </p:txBody>
      </p:sp>
    </p:spTree>
    <p:extLst>
      <p:ext uri="{BB962C8B-B14F-4D97-AF65-F5344CB8AC3E}">
        <p14:creationId xmlns:p14="http://schemas.microsoft.com/office/powerpoint/2010/main" val="2588896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animBg="1"/>
      <p:bldP spid="8"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9866" y="2006823"/>
            <a:ext cx="4120397" cy="4202505"/>
          </a:xfrm>
        </p:spPr>
        <p:txBody>
          <a:bodyPr>
            <a:normAutofit/>
          </a:bodyPr>
          <a:lstStyle/>
          <a:p>
            <a:pPr marL="0" indent="0">
              <a:buNone/>
            </a:pPr>
            <a:r>
              <a:rPr lang="lt-LT" dirty="0" smtClean="0"/>
              <a:t>Riboti </a:t>
            </a:r>
            <a:r>
              <a:rPr lang="lt-LT" dirty="0"/>
              <a:t>teisėsaugos </a:t>
            </a:r>
            <a:r>
              <a:rPr lang="lt-LT" dirty="0" smtClean="0"/>
              <a:t>resursai:</a:t>
            </a:r>
          </a:p>
          <a:p>
            <a:r>
              <a:rPr lang="lt-LT" sz="2400" dirty="0" smtClean="0"/>
              <a:t>Nepakanka pareigūnų, jie perkrauti darbu</a:t>
            </a:r>
            <a:endParaRPr lang="lt-LT" sz="2400" dirty="0"/>
          </a:p>
          <a:p>
            <a:r>
              <a:rPr lang="lt-LT" sz="2400" dirty="0" smtClean="0"/>
              <a:t>Komisariatų </a:t>
            </a:r>
            <a:r>
              <a:rPr lang="lt-LT" sz="2400" dirty="0" smtClean="0"/>
              <a:t>skaičiaus mažėjimas </a:t>
            </a:r>
            <a:r>
              <a:rPr lang="lt-LT" sz="2400" dirty="0" smtClean="0"/>
              <a:t>sukelia įspūdį, kad pareigūnų nėra</a:t>
            </a:r>
          </a:p>
          <a:p>
            <a:r>
              <a:rPr lang="lt-LT" sz="2400" dirty="0" smtClean="0"/>
              <a:t>Neaprėpiant visko, dėmesys tik prioritetams</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304" y="327727"/>
            <a:ext cx="1239789" cy="135137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0241" y="1"/>
            <a:ext cx="1780028" cy="1780028"/>
          </a:xfrm>
          <a:prstGeom prst="rect">
            <a:avLst/>
          </a:prstGeom>
        </p:spPr>
      </p:pic>
      <p:sp>
        <p:nvSpPr>
          <p:cNvPr id="11" name="TextBox 10"/>
          <p:cNvSpPr txBox="1"/>
          <p:nvPr/>
        </p:nvSpPr>
        <p:spPr>
          <a:xfrm>
            <a:off x="5914418" y="1974457"/>
            <a:ext cx="5188084" cy="1754326"/>
          </a:xfrm>
          <a:prstGeom prst="rect">
            <a:avLst/>
          </a:prstGeom>
          <a:noFill/>
        </p:spPr>
        <p:txBody>
          <a:bodyPr wrap="square" rtlCol="0">
            <a:spAutoFit/>
          </a:bodyPr>
          <a:lstStyle/>
          <a:p>
            <a:r>
              <a:rPr lang="lt-LT" i="1" dirty="0" smtClean="0"/>
              <a:t>...kitas </a:t>
            </a:r>
            <a:r>
              <a:rPr lang="lt-LT" i="1" dirty="0" smtClean="0"/>
              <a:t>sakys – „pas </a:t>
            </a:r>
            <a:r>
              <a:rPr lang="lt-LT" i="1" dirty="0"/>
              <a:t>mane didelis krūvis, aš </a:t>
            </a:r>
            <a:r>
              <a:rPr lang="lt-LT" i="1" dirty="0" smtClean="0"/>
              <a:t>nenoriu“. </a:t>
            </a:r>
            <a:r>
              <a:rPr lang="lt-LT" i="1" dirty="0"/>
              <a:t>Ir kokius tu ten teisės aktus jam nerašyk, kokių algoritmų ten jam nesugalvok, jis vis vien toks yra pavargęs, jam daug </a:t>
            </a:r>
            <a:r>
              <a:rPr lang="lt-LT" i="1" dirty="0" smtClean="0"/>
              <a:t>funkcijų. Ir </a:t>
            </a:r>
            <a:r>
              <a:rPr lang="lt-LT" i="1" dirty="0"/>
              <a:t>tikrai galbūt </a:t>
            </a:r>
            <a:r>
              <a:rPr lang="lt-LT" i="1" dirty="0" smtClean="0"/>
              <a:t>susidūrus </a:t>
            </a:r>
            <a:r>
              <a:rPr lang="lt-LT" i="1" dirty="0"/>
              <a:t>su tokiu </a:t>
            </a:r>
            <a:r>
              <a:rPr lang="lt-LT" i="1" dirty="0" err="1"/>
              <a:t>vat</a:t>
            </a:r>
            <a:r>
              <a:rPr lang="lt-LT" i="1" dirty="0"/>
              <a:t> </a:t>
            </a:r>
            <a:r>
              <a:rPr lang="lt-LT" i="1" dirty="0" smtClean="0"/>
              <a:t>pareigūnu, </a:t>
            </a:r>
            <a:r>
              <a:rPr lang="lt-LT" i="1" dirty="0"/>
              <a:t>pilietis jau turės kažkokią tai neigiamą nuomonę, kad blogai policija dirba.</a:t>
            </a:r>
          </a:p>
        </p:txBody>
      </p:sp>
      <p:sp>
        <p:nvSpPr>
          <p:cNvPr id="12" name="TextBox 11"/>
          <p:cNvSpPr txBox="1"/>
          <p:nvPr/>
        </p:nvSpPr>
        <p:spPr>
          <a:xfrm>
            <a:off x="5914418" y="1974457"/>
            <a:ext cx="5103778" cy="2862322"/>
          </a:xfrm>
          <a:prstGeom prst="rect">
            <a:avLst/>
          </a:prstGeom>
          <a:solidFill>
            <a:schemeClr val="bg1"/>
          </a:solidFill>
        </p:spPr>
        <p:txBody>
          <a:bodyPr wrap="square" rtlCol="0">
            <a:spAutoFit/>
          </a:bodyPr>
          <a:lstStyle/>
          <a:p>
            <a:r>
              <a:rPr lang="lt-LT" i="1" dirty="0"/>
              <a:t>Teisėsauga turi ribotus </a:t>
            </a:r>
            <a:r>
              <a:rPr lang="lt-LT" i="1" dirty="0" smtClean="0"/>
              <a:t>resursus, </a:t>
            </a:r>
            <a:r>
              <a:rPr lang="lt-LT" i="1" dirty="0"/>
              <a:t>ir tai, kas yra </a:t>
            </a:r>
            <a:r>
              <a:rPr lang="lt-LT" i="1" dirty="0" smtClean="0"/>
              <a:t>užregistruojama, </a:t>
            </a:r>
            <a:r>
              <a:rPr lang="lt-LT" i="1" dirty="0"/>
              <a:t>priklauso nuo to, kokius resursus turi. </a:t>
            </a:r>
            <a:r>
              <a:rPr lang="lt-LT" i="1" dirty="0" smtClean="0"/>
              <a:t>...čia </a:t>
            </a:r>
            <a:r>
              <a:rPr lang="lt-LT" i="1" dirty="0"/>
              <a:t>galima lyginti, kiek </a:t>
            </a:r>
            <a:r>
              <a:rPr lang="lt-LT" i="1" dirty="0" smtClean="0"/>
              <a:t>mažėjo </a:t>
            </a:r>
            <a:r>
              <a:rPr lang="lt-LT" i="1" dirty="0"/>
              <a:t>policijos skiriami </a:t>
            </a:r>
            <a:r>
              <a:rPr lang="lt-LT" i="1" dirty="0" smtClean="0"/>
              <a:t>resursai. Pareigūnus kviečia, visų </a:t>
            </a:r>
            <a:r>
              <a:rPr lang="lt-LT" i="1" dirty="0"/>
              <a:t>nusikaltimų neįmanoma aprėpti. Kiek pajėgia registruoti, kiek pajėgia </a:t>
            </a:r>
            <a:r>
              <a:rPr lang="lt-LT" i="1" dirty="0" smtClean="0"/>
              <a:t>savo veikla </a:t>
            </a:r>
            <a:r>
              <a:rPr lang="lt-LT" i="1" dirty="0"/>
              <a:t>atskleisti nusikalstamas veikas, tiek </a:t>
            </a:r>
            <a:r>
              <a:rPr lang="lt-LT" i="1" dirty="0" smtClean="0"/>
              <a:t>yra...</a:t>
            </a:r>
          </a:p>
          <a:p>
            <a:endParaRPr lang="lt-LT" i="1" dirty="0"/>
          </a:p>
          <a:p>
            <a:endParaRPr lang="lt-LT" i="1" dirty="0" smtClean="0"/>
          </a:p>
          <a:p>
            <a:endParaRPr lang="lt-LT" i="1" dirty="0"/>
          </a:p>
        </p:txBody>
      </p:sp>
      <p:sp>
        <p:nvSpPr>
          <p:cNvPr id="10" name="Title 1"/>
          <p:cNvSpPr>
            <a:spLocks noGrp="1"/>
          </p:cNvSpPr>
          <p:nvPr>
            <p:ph type="title"/>
          </p:nvPr>
        </p:nvSpPr>
        <p:spPr>
          <a:xfrm>
            <a:off x="1448791" y="327727"/>
            <a:ext cx="8830104" cy="1362961"/>
          </a:xfrm>
        </p:spPr>
        <p:txBody>
          <a:bodyPr>
            <a:normAutofit/>
          </a:bodyPr>
          <a:lstStyle/>
          <a:p>
            <a:r>
              <a:rPr lang="lt-LT" sz="3200" b="1" dirty="0"/>
              <a:t>Fokus grupės. Priežastys, </a:t>
            </a:r>
            <a:r>
              <a:rPr lang="lt-LT" sz="3200" b="1" dirty="0" smtClean="0"/>
              <a:t>didinančios latentinių </a:t>
            </a:r>
            <a:r>
              <a:rPr lang="lt-LT" sz="3200" b="1" dirty="0"/>
              <a:t>nusikalstamų veikų  skaičių</a:t>
            </a:r>
            <a:endParaRPr lang="en-US" sz="3200" dirty="0"/>
          </a:p>
        </p:txBody>
      </p:sp>
      <p:sp>
        <p:nvSpPr>
          <p:cNvPr id="8" name="TextBox 7"/>
          <p:cNvSpPr txBox="1"/>
          <p:nvPr/>
        </p:nvSpPr>
        <p:spPr>
          <a:xfrm>
            <a:off x="5914418" y="1974457"/>
            <a:ext cx="5103778" cy="3693319"/>
          </a:xfrm>
          <a:prstGeom prst="rect">
            <a:avLst/>
          </a:prstGeom>
          <a:solidFill>
            <a:schemeClr val="bg1"/>
          </a:solidFill>
        </p:spPr>
        <p:txBody>
          <a:bodyPr wrap="square" rtlCol="0">
            <a:spAutoFit/>
          </a:bodyPr>
          <a:lstStyle/>
          <a:p>
            <a:r>
              <a:rPr lang="lt-LT" i="1" dirty="0"/>
              <a:t>Mes susiduriame su policijos darbo pristatymu viešojoje erdvėje, ką </a:t>
            </a:r>
            <a:r>
              <a:rPr lang="lt-LT" i="1" dirty="0" err="1"/>
              <a:t>jinai</a:t>
            </a:r>
            <a:r>
              <a:rPr lang="lt-LT" i="1" dirty="0"/>
              <a:t> daro. Labai daug žinučių eina apie tam tikrų veiklų </a:t>
            </a:r>
            <a:r>
              <a:rPr lang="lt-LT" i="1" dirty="0" err="1"/>
              <a:t>prioritezavimą</a:t>
            </a:r>
            <a:r>
              <a:rPr lang="lt-LT" i="1" dirty="0"/>
              <a:t>, kad mes atvykome arba neatvykome, dėl to, kadangi yra prioritetas. Gali būti, kad savotiškų prioritetų ištrynimas iš komunikacinės dienotvarkės, galėtų duoti tam tikrą efektą. Jeigu tu visą laiką girdi, kad "dabar mes domimės tiktai nusikaltimais, dėl smurto artimoje aplinkoje", automatiškai supranti, kad </a:t>
            </a:r>
            <a:r>
              <a:rPr lang="lt-LT" i="1" dirty="0" smtClean="0"/>
              <a:t>visa kita </a:t>
            </a:r>
            <a:r>
              <a:rPr lang="lt-LT" i="1" dirty="0"/>
              <a:t>yra nustumiama į šoną.</a:t>
            </a:r>
            <a:endParaRPr lang="lt-LT" i="1" dirty="0" smtClean="0"/>
          </a:p>
          <a:p>
            <a:endParaRPr lang="lt-LT" i="1" dirty="0"/>
          </a:p>
          <a:p>
            <a:endParaRPr lang="lt-LT" i="1" dirty="0" smtClean="0"/>
          </a:p>
          <a:p>
            <a:endParaRPr lang="lt-LT" dirty="0"/>
          </a:p>
        </p:txBody>
      </p:sp>
    </p:spTree>
    <p:extLst>
      <p:ext uri="{BB962C8B-B14F-4D97-AF65-F5344CB8AC3E}">
        <p14:creationId xmlns:p14="http://schemas.microsoft.com/office/powerpoint/2010/main" val="3390183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animBg="1"/>
      <p:bldP spid="8"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9866" y="2006823"/>
            <a:ext cx="4120397" cy="4202505"/>
          </a:xfrm>
        </p:spPr>
        <p:txBody>
          <a:bodyPr>
            <a:normAutofit/>
          </a:bodyPr>
          <a:lstStyle/>
          <a:p>
            <a:r>
              <a:rPr lang="lt-LT" sz="2400" dirty="0" smtClean="0"/>
              <a:t>Gera ekonominė situacija</a:t>
            </a:r>
          </a:p>
          <a:p>
            <a:r>
              <a:rPr lang="lt-LT" sz="2400" dirty="0" smtClean="0"/>
              <a:t>Demografija</a:t>
            </a:r>
          </a:p>
          <a:p>
            <a:r>
              <a:rPr lang="lt-LT" sz="2400" dirty="0" smtClean="0"/>
              <a:t>Blogas atgalinis ryšys ir bendravimas</a:t>
            </a:r>
          </a:p>
          <a:p>
            <a:r>
              <a:rPr lang="lt-LT" sz="2400" dirty="0" smtClean="0"/>
              <a:t>Teisinių žinių trūkumas</a:t>
            </a:r>
          </a:p>
          <a:p>
            <a:r>
              <a:rPr lang="lt-LT" sz="2400" dirty="0" smtClean="0"/>
              <a:t>Ydingos teisinės praktikos</a:t>
            </a:r>
          </a:p>
          <a:p>
            <a:r>
              <a:rPr lang="lt-LT" sz="2400" dirty="0" smtClean="0"/>
              <a:t>Mitai apie pasekmes</a:t>
            </a:r>
          </a:p>
          <a:p>
            <a:r>
              <a:rPr lang="lt-LT" sz="2400" dirty="0" smtClean="0"/>
              <a:t>Socialinio teisingumo nebuvimas</a:t>
            </a:r>
            <a:endParaRPr lang="lt-LT" sz="2400" dirty="0" smtClean="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304" y="327727"/>
            <a:ext cx="1239789" cy="135137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0241" y="1"/>
            <a:ext cx="1780028" cy="1780028"/>
          </a:xfrm>
          <a:prstGeom prst="rect">
            <a:avLst/>
          </a:prstGeom>
        </p:spPr>
      </p:pic>
      <p:sp>
        <p:nvSpPr>
          <p:cNvPr id="11" name="TextBox 10"/>
          <p:cNvSpPr txBox="1"/>
          <p:nvPr/>
        </p:nvSpPr>
        <p:spPr>
          <a:xfrm>
            <a:off x="5914418" y="1974457"/>
            <a:ext cx="5188084" cy="923330"/>
          </a:xfrm>
          <a:prstGeom prst="rect">
            <a:avLst/>
          </a:prstGeom>
          <a:noFill/>
        </p:spPr>
        <p:txBody>
          <a:bodyPr wrap="square" rtlCol="0">
            <a:spAutoFit/>
          </a:bodyPr>
          <a:lstStyle/>
          <a:p>
            <a:r>
              <a:rPr lang="en-US" i="1" dirty="0" err="1"/>
              <a:t>Pajamos</a:t>
            </a:r>
            <a:r>
              <a:rPr lang="en-US" i="1" dirty="0"/>
              <a:t> </a:t>
            </a:r>
            <a:r>
              <a:rPr lang="en-US" i="1" dirty="0" err="1" smtClean="0"/>
              <a:t>kyla</a:t>
            </a:r>
            <a:r>
              <a:rPr lang="lt-LT" i="1" dirty="0" smtClean="0"/>
              <a:t>.</a:t>
            </a:r>
            <a:r>
              <a:rPr lang="en-US" i="1" dirty="0" smtClean="0"/>
              <a:t> </a:t>
            </a:r>
            <a:r>
              <a:rPr lang="lt-LT" i="1" dirty="0" smtClean="0"/>
              <a:t>D</a:t>
            </a:r>
            <a:r>
              <a:rPr lang="en-US" i="1" dirty="0" err="1" smtClean="0"/>
              <a:t>ėl</a:t>
            </a:r>
            <a:r>
              <a:rPr lang="en-US" i="1" dirty="0" smtClean="0"/>
              <a:t> </a:t>
            </a:r>
            <a:r>
              <a:rPr lang="en-US" i="1" dirty="0" err="1"/>
              <a:t>mažo</a:t>
            </a:r>
            <a:r>
              <a:rPr lang="en-US" i="1" dirty="0"/>
              <a:t> </a:t>
            </a:r>
            <a:r>
              <a:rPr lang="en-US" i="1" dirty="0" err="1"/>
              <a:t>nuostolio</a:t>
            </a:r>
            <a:r>
              <a:rPr lang="en-US" i="1" dirty="0"/>
              <a:t>, </a:t>
            </a:r>
            <a:r>
              <a:rPr lang="en-US" i="1" dirty="0" err="1"/>
              <a:t>nenori</a:t>
            </a:r>
            <a:r>
              <a:rPr lang="en-US" i="1" dirty="0"/>
              <a:t> </a:t>
            </a:r>
            <a:r>
              <a:rPr lang="en-US" i="1" dirty="0" err="1"/>
              <a:t>kreiptis</a:t>
            </a:r>
            <a:r>
              <a:rPr lang="en-US" i="1" dirty="0"/>
              <a:t>. </a:t>
            </a:r>
            <a:r>
              <a:rPr lang="en-US" i="1" dirty="0" err="1"/>
              <a:t>Tiek</a:t>
            </a:r>
            <a:r>
              <a:rPr lang="en-US" i="1" dirty="0"/>
              <a:t>, </a:t>
            </a:r>
            <a:r>
              <a:rPr lang="en-US" i="1" dirty="0" err="1"/>
              <a:t>kad</a:t>
            </a:r>
            <a:r>
              <a:rPr lang="en-US" i="1" dirty="0"/>
              <a:t> </a:t>
            </a:r>
            <a:r>
              <a:rPr lang="en-US" i="1" dirty="0" err="1"/>
              <a:t>būtų</a:t>
            </a:r>
            <a:r>
              <a:rPr lang="en-US" i="1" dirty="0"/>
              <a:t> </a:t>
            </a:r>
            <a:r>
              <a:rPr lang="en-US" i="1" dirty="0" err="1"/>
              <a:t>galima</a:t>
            </a:r>
            <a:r>
              <a:rPr lang="en-US" i="1" dirty="0"/>
              <a:t> </a:t>
            </a:r>
            <a:r>
              <a:rPr lang="en-US" i="1" dirty="0" err="1" smtClean="0"/>
              <a:t>patogiau</a:t>
            </a:r>
            <a:r>
              <a:rPr lang="lt-LT" i="1" dirty="0" smtClean="0"/>
              <a:t>,</a:t>
            </a:r>
            <a:r>
              <a:rPr lang="en-US" i="1" dirty="0" smtClean="0"/>
              <a:t> </a:t>
            </a:r>
            <a:r>
              <a:rPr lang="en-US" i="1" dirty="0" err="1"/>
              <a:t>ir</a:t>
            </a:r>
            <a:r>
              <a:rPr lang="en-US" i="1" dirty="0"/>
              <a:t> </a:t>
            </a:r>
            <a:r>
              <a:rPr lang="en-US" i="1" dirty="0" err="1" smtClean="0"/>
              <a:t>ka</a:t>
            </a:r>
            <a:r>
              <a:rPr lang="lt-LT" i="1" dirty="0" smtClean="0"/>
              <a:t>i</a:t>
            </a:r>
            <a:r>
              <a:rPr lang="en-US" i="1" dirty="0" smtClean="0"/>
              <a:t> </a:t>
            </a:r>
            <a:r>
              <a:rPr lang="en-US" i="1" dirty="0" err="1"/>
              <a:t>nusikaltimas</a:t>
            </a:r>
            <a:r>
              <a:rPr lang="en-US" i="1" dirty="0"/>
              <a:t> </a:t>
            </a:r>
            <a:r>
              <a:rPr lang="en-US" i="1" dirty="0" err="1"/>
              <a:t>nerimtas</a:t>
            </a:r>
            <a:r>
              <a:rPr lang="en-US" i="1" dirty="0"/>
              <a:t>, tai </a:t>
            </a:r>
            <a:r>
              <a:rPr lang="en-US" i="1" dirty="0" err="1"/>
              <a:t>ir</a:t>
            </a:r>
            <a:r>
              <a:rPr lang="en-US" i="1" dirty="0"/>
              <a:t> </a:t>
            </a:r>
            <a:r>
              <a:rPr lang="en-US" i="1" dirty="0" err="1"/>
              <a:t>nereikia</a:t>
            </a:r>
            <a:r>
              <a:rPr lang="en-US" i="1" dirty="0"/>
              <a:t> </a:t>
            </a:r>
            <a:r>
              <a:rPr lang="en-US" i="1" dirty="0" err="1"/>
              <a:t>tikėtis</a:t>
            </a:r>
            <a:r>
              <a:rPr lang="en-US" i="1" dirty="0"/>
              <a:t>, </a:t>
            </a:r>
            <a:r>
              <a:rPr lang="en-US" i="1" dirty="0" err="1"/>
              <a:t>kad</a:t>
            </a:r>
            <a:r>
              <a:rPr lang="en-US" i="1" dirty="0"/>
              <a:t> </a:t>
            </a:r>
            <a:r>
              <a:rPr lang="en-US" i="1" dirty="0" err="1"/>
              <a:t>kreipsis</a:t>
            </a:r>
            <a:r>
              <a:rPr lang="en-US" i="1" dirty="0"/>
              <a:t>.</a:t>
            </a:r>
            <a:endParaRPr lang="lt-LT" i="1" dirty="0"/>
          </a:p>
        </p:txBody>
      </p:sp>
      <p:sp>
        <p:nvSpPr>
          <p:cNvPr id="12" name="TextBox 11"/>
          <p:cNvSpPr txBox="1"/>
          <p:nvPr/>
        </p:nvSpPr>
        <p:spPr>
          <a:xfrm>
            <a:off x="5914418" y="1974457"/>
            <a:ext cx="5103778" cy="1754326"/>
          </a:xfrm>
          <a:prstGeom prst="rect">
            <a:avLst/>
          </a:prstGeom>
          <a:solidFill>
            <a:schemeClr val="bg1"/>
          </a:solidFill>
        </p:spPr>
        <p:txBody>
          <a:bodyPr wrap="square" rtlCol="0">
            <a:spAutoFit/>
          </a:bodyPr>
          <a:lstStyle/>
          <a:p>
            <a:r>
              <a:rPr lang="lt-LT" i="1" dirty="0"/>
              <a:t>... tyrimai tikrai rodo, kad kuo vyresnė amžiaus grupė, tuo aukų pažeidžiamumas ir </a:t>
            </a:r>
            <a:r>
              <a:rPr lang="lt-LT" i="1" dirty="0" err="1"/>
              <a:t>latentiškumas</a:t>
            </a:r>
            <a:r>
              <a:rPr lang="lt-LT" i="1" dirty="0"/>
              <a:t> didėja. Tai bent jau šitoje </a:t>
            </a:r>
            <a:r>
              <a:rPr lang="lt-LT" i="1" dirty="0" smtClean="0"/>
              <a:t>kategorijoje </a:t>
            </a:r>
            <a:r>
              <a:rPr lang="lt-LT" i="1" dirty="0"/>
              <a:t>šitos sąsajos, tikrai yra.</a:t>
            </a:r>
          </a:p>
          <a:p>
            <a:endParaRPr lang="lt-LT" i="1" dirty="0" smtClean="0"/>
          </a:p>
          <a:p>
            <a:endParaRPr lang="lt-LT" i="1" dirty="0"/>
          </a:p>
        </p:txBody>
      </p:sp>
      <p:sp>
        <p:nvSpPr>
          <p:cNvPr id="10" name="Title 1"/>
          <p:cNvSpPr>
            <a:spLocks noGrp="1"/>
          </p:cNvSpPr>
          <p:nvPr>
            <p:ph type="title"/>
          </p:nvPr>
        </p:nvSpPr>
        <p:spPr>
          <a:xfrm>
            <a:off x="1448791" y="327727"/>
            <a:ext cx="8830104" cy="1362961"/>
          </a:xfrm>
        </p:spPr>
        <p:txBody>
          <a:bodyPr>
            <a:normAutofit/>
          </a:bodyPr>
          <a:lstStyle/>
          <a:p>
            <a:r>
              <a:rPr lang="lt-LT" sz="3200" b="1" dirty="0"/>
              <a:t>Fokus grupės. Priežastys, </a:t>
            </a:r>
            <a:r>
              <a:rPr lang="lt-LT" sz="3200" b="1" dirty="0" smtClean="0"/>
              <a:t>didinančios latentinių </a:t>
            </a:r>
            <a:r>
              <a:rPr lang="lt-LT" sz="3200" b="1" dirty="0"/>
              <a:t>nusikalstamų veikų  skaičių</a:t>
            </a:r>
            <a:endParaRPr lang="en-US" sz="3200" dirty="0"/>
          </a:p>
        </p:txBody>
      </p:sp>
      <p:sp>
        <p:nvSpPr>
          <p:cNvPr id="8" name="TextBox 7"/>
          <p:cNvSpPr txBox="1"/>
          <p:nvPr/>
        </p:nvSpPr>
        <p:spPr>
          <a:xfrm>
            <a:off x="5914418" y="1974457"/>
            <a:ext cx="5103778" cy="3970318"/>
          </a:xfrm>
          <a:prstGeom prst="rect">
            <a:avLst/>
          </a:prstGeom>
          <a:solidFill>
            <a:schemeClr val="bg1"/>
          </a:solidFill>
        </p:spPr>
        <p:txBody>
          <a:bodyPr wrap="square" rtlCol="0">
            <a:spAutoFit/>
          </a:bodyPr>
          <a:lstStyle/>
          <a:p>
            <a:r>
              <a:rPr lang="lt-LT" i="1" dirty="0" smtClean="0"/>
              <a:t>...paslaugose visada svarbus atgalinis ryšys. Tik, aišku, kaip tas atgalinis ryšis? </a:t>
            </a:r>
            <a:r>
              <a:rPr lang="lt-LT" i="1" dirty="0" smtClean="0"/>
              <a:t>Jeigu </a:t>
            </a:r>
            <a:r>
              <a:rPr lang="lt-LT" i="1" dirty="0" smtClean="0"/>
              <a:t>jis </a:t>
            </a:r>
            <a:r>
              <a:rPr lang="lt-LT" i="1" dirty="0" smtClean="0"/>
              <a:t>daromas </a:t>
            </a:r>
            <a:r>
              <a:rPr lang="lt-LT" i="1" dirty="0" smtClean="0"/>
              <a:t>taip </a:t>
            </a:r>
            <a:r>
              <a:rPr lang="lt-LT" i="1" dirty="0" smtClean="0"/>
              <a:t>formaliai, tai</a:t>
            </a:r>
            <a:r>
              <a:rPr lang="lt-LT" i="1" dirty="0" smtClean="0"/>
              <a:t>, </a:t>
            </a:r>
            <a:r>
              <a:rPr lang="lt-LT" i="1" dirty="0" smtClean="0"/>
              <a:t>klausimas, ar </a:t>
            </a:r>
            <a:r>
              <a:rPr lang="lt-LT" i="1" dirty="0" smtClean="0"/>
              <a:t>visiems patiks? Gal, kaip tik tokie, formalūs </a:t>
            </a:r>
            <a:r>
              <a:rPr lang="lt-LT" i="1" dirty="0" smtClean="0"/>
              <a:t>pranešimai su pasitikėjimu susiję daugiausiai, </a:t>
            </a:r>
            <a:r>
              <a:rPr lang="lt-LT" i="1" dirty="0" smtClean="0"/>
              <a:t>nes </a:t>
            </a:r>
            <a:r>
              <a:rPr lang="lt-LT" i="1" dirty="0" smtClean="0"/>
              <a:t>pagrindas</a:t>
            </a:r>
            <a:r>
              <a:rPr lang="lt-LT" i="1" dirty="0" smtClean="0"/>
              <a:t>, kodėl pasitiki, ne tik žiniasklaidos ar iš </a:t>
            </a:r>
            <a:r>
              <a:rPr lang="lt-LT" i="1" dirty="0" smtClean="0"/>
              <a:t>medijų, </a:t>
            </a:r>
            <a:r>
              <a:rPr lang="lt-LT" i="1" dirty="0" smtClean="0"/>
              <a:t>bet iš santykių su </a:t>
            </a:r>
            <a:r>
              <a:rPr lang="lt-LT" i="1" dirty="0" smtClean="0"/>
              <a:t>policija. </a:t>
            </a:r>
            <a:r>
              <a:rPr lang="lt-LT" i="1" dirty="0"/>
              <a:t>T</a:t>
            </a:r>
            <a:r>
              <a:rPr lang="lt-LT" i="1" dirty="0" smtClean="0"/>
              <a:t>. </a:t>
            </a:r>
            <a:r>
              <a:rPr lang="lt-LT" i="1" dirty="0" smtClean="0"/>
              <a:t>y. vienas tai yra elementas, veiksnys - atgalinis ryšys. Kitas t. y. </a:t>
            </a:r>
            <a:r>
              <a:rPr lang="lt-LT" i="1" dirty="0" smtClean="0"/>
              <a:t>bendravimas - </a:t>
            </a:r>
            <a:r>
              <a:rPr lang="lt-LT" i="1" dirty="0" smtClean="0"/>
              <a:t>kaip su tavimi bendrauja, kaip tave priima. Tyrimai rodo, kad žmonės patenkinti </a:t>
            </a:r>
            <a:r>
              <a:rPr lang="lt-LT" i="1" dirty="0" smtClean="0"/>
              <a:t>policija </a:t>
            </a:r>
            <a:r>
              <a:rPr lang="lt-LT" i="1" dirty="0" smtClean="0"/>
              <a:t>dažniausiai ne pagal rezultatą, t.y ar ištyrė, ar atskleidė nusikalstamą </a:t>
            </a:r>
            <a:r>
              <a:rPr lang="lt-LT" i="1" dirty="0" smtClean="0"/>
              <a:t>veiką, o </a:t>
            </a:r>
            <a:r>
              <a:rPr lang="lt-LT" i="1" dirty="0" smtClean="0"/>
              <a:t>pagal tai, kaip su jais bendravo.</a:t>
            </a:r>
          </a:p>
          <a:p>
            <a:endParaRPr lang="lt-LT" i="1" dirty="0" smtClean="0"/>
          </a:p>
          <a:p>
            <a:endParaRPr lang="lt-LT" dirty="0"/>
          </a:p>
        </p:txBody>
      </p:sp>
      <p:sp>
        <p:nvSpPr>
          <p:cNvPr id="6" name="TextBox 5"/>
          <p:cNvSpPr txBox="1"/>
          <p:nvPr/>
        </p:nvSpPr>
        <p:spPr>
          <a:xfrm>
            <a:off x="5914418" y="2007645"/>
            <a:ext cx="5482129" cy="3693319"/>
          </a:xfrm>
          <a:prstGeom prst="rect">
            <a:avLst/>
          </a:prstGeom>
          <a:solidFill>
            <a:schemeClr val="bg1"/>
          </a:solidFill>
        </p:spPr>
        <p:txBody>
          <a:bodyPr wrap="square" rtlCol="0">
            <a:spAutoFit/>
          </a:bodyPr>
          <a:lstStyle/>
          <a:p>
            <a:r>
              <a:rPr lang="lt-LT" i="1" dirty="0"/>
              <a:t>Galima paminėti prie tos pačios kategorijos </a:t>
            </a:r>
            <a:r>
              <a:rPr lang="lt-LT" i="1" dirty="0" smtClean="0"/>
              <a:t>teisinį </a:t>
            </a:r>
            <a:r>
              <a:rPr lang="lt-LT" i="1" dirty="0"/>
              <a:t>žmonių švietimą. Tenka girdėti situacijų, kai žmogus besikreipęs į ikiteisminio tyrimo įstaigą ir įsivaizduodamas, kad jo tas pasikreipimas jau buvo kažkur tai užregistruotas, jisai laukia ir pusę metų įsivaizduodamas, kad tyrimas vyksta. Tačiau realiai niekas nebuvo užregistruota ir joks tyrimas nėra atliekamas. Šitoje vietoje, gal to žmogaus teisinių žinių apie jo procesines teises stoka</a:t>
            </a:r>
            <a:r>
              <a:rPr lang="lt-LT" i="1" dirty="0" smtClean="0"/>
              <a:t>.</a:t>
            </a:r>
          </a:p>
          <a:p>
            <a:endParaRPr lang="lt-LT" dirty="0"/>
          </a:p>
          <a:p>
            <a:endParaRPr lang="lt-LT" dirty="0" smtClean="0"/>
          </a:p>
          <a:p>
            <a:endParaRPr lang="lt-LT" dirty="0"/>
          </a:p>
          <a:p>
            <a:endParaRPr lang="lt-LT" dirty="0"/>
          </a:p>
        </p:txBody>
      </p:sp>
      <p:sp>
        <p:nvSpPr>
          <p:cNvPr id="13" name="TextBox 12"/>
          <p:cNvSpPr txBox="1"/>
          <p:nvPr/>
        </p:nvSpPr>
        <p:spPr>
          <a:xfrm>
            <a:off x="5914418" y="1974457"/>
            <a:ext cx="5482129" cy="3416320"/>
          </a:xfrm>
          <a:prstGeom prst="rect">
            <a:avLst/>
          </a:prstGeom>
          <a:solidFill>
            <a:schemeClr val="bg1"/>
          </a:solidFill>
        </p:spPr>
        <p:txBody>
          <a:bodyPr wrap="square" rtlCol="0">
            <a:spAutoFit/>
          </a:bodyPr>
          <a:lstStyle/>
          <a:p>
            <a:r>
              <a:rPr lang="lt-LT" i="1" dirty="0" smtClean="0"/>
              <a:t>...</a:t>
            </a:r>
            <a:r>
              <a:rPr lang="en-US" i="1" dirty="0" err="1" smtClean="0"/>
              <a:t>būtų</a:t>
            </a:r>
            <a:r>
              <a:rPr lang="en-US" i="1" dirty="0" smtClean="0"/>
              <a:t> </a:t>
            </a:r>
            <a:r>
              <a:rPr lang="en-US" i="1" dirty="0" err="1"/>
              <a:t>įdomu</a:t>
            </a:r>
            <a:r>
              <a:rPr lang="en-US" i="1" dirty="0"/>
              <a:t> </a:t>
            </a:r>
            <a:r>
              <a:rPr lang="en-US" i="1" dirty="0" err="1"/>
              <a:t>panagrinėti</a:t>
            </a:r>
            <a:r>
              <a:rPr lang="en-US" i="1" dirty="0"/>
              <a:t> </a:t>
            </a:r>
            <a:r>
              <a:rPr lang="en-US" i="1" dirty="0" err="1"/>
              <a:t>pranešimų</a:t>
            </a:r>
            <a:r>
              <a:rPr lang="en-US" i="1" dirty="0"/>
              <a:t> </a:t>
            </a:r>
            <a:r>
              <a:rPr lang="en-US" i="1" dirty="0" err="1"/>
              <a:t>dėl</a:t>
            </a:r>
            <a:r>
              <a:rPr lang="en-US" i="1" dirty="0"/>
              <a:t> </a:t>
            </a:r>
            <a:r>
              <a:rPr lang="en-US" i="1" dirty="0" err="1"/>
              <a:t>smurto</a:t>
            </a:r>
            <a:r>
              <a:rPr lang="en-US" i="1" dirty="0"/>
              <a:t> </a:t>
            </a:r>
            <a:r>
              <a:rPr lang="en-US" i="1" dirty="0" err="1"/>
              <a:t>artimoje</a:t>
            </a:r>
            <a:r>
              <a:rPr lang="en-US" i="1" dirty="0"/>
              <a:t> </a:t>
            </a:r>
            <a:r>
              <a:rPr lang="en-US" i="1" dirty="0" err="1"/>
              <a:t>aplinkoje</a:t>
            </a:r>
            <a:r>
              <a:rPr lang="en-US" i="1" dirty="0"/>
              <a:t> </a:t>
            </a:r>
            <a:r>
              <a:rPr lang="en-US" i="1" dirty="0" err="1"/>
              <a:t>ikiteisminio</a:t>
            </a:r>
            <a:r>
              <a:rPr lang="en-US" i="1" dirty="0"/>
              <a:t> </a:t>
            </a:r>
            <a:r>
              <a:rPr lang="en-US" i="1" dirty="0" err="1"/>
              <a:t>tyrimo</a:t>
            </a:r>
            <a:r>
              <a:rPr lang="en-US" i="1" dirty="0"/>
              <a:t> </a:t>
            </a:r>
            <a:r>
              <a:rPr lang="en-US" i="1" dirty="0" err="1"/>
              <a:t>keliamumą</a:t>
            </a:r>
            <a:r>
              <a:rPr lang="en-US" i="1" dirty="0"/>
              <a:t>, </a:t>
            </a:r>
            <a:r>
              <a:rPr lang="en-US" i="1" dirty="0" err="1"/>
              <a:t>nes</a:t>
            </a:r>
            <a:r>
              <a:rPr lang="en-US" i="1" dirty="0"/>
              <a:t> </a:t>
            </a:r>
            <a:r>
              <a:rPr lang="en-US" i="1" dirty="0" err="1"/>
              <a:t>pamatytumėte</a:t>
            </a:r>
            <a:r>
              <a:rPr lang="en-US" i="1" dirty="0"/>
              <a:t> </a:t>
            </a:r>
            <a:r>
              <a:rPr lang="en-US" i="1" dirty="0" err="1"/>
              <a:t>labai</a:t>
            </a:r>
            <a:r>
              <a:rPr lang="en-US" i="1" dirty="0"/>
              <a:t> </a:t>
            </a:r>
            <a:r>
              <a:rPr lang="en-US" i="1" dirty="0" err="1"/>
              <a:t>įdomių</a:t>
            </a:r>
            <a:r>
              <a:rPr lang="en-US" i="1" dirty="0"/>
              <a:t> </a:t>
            </a:r>
            <a:r>
              <a:rPr lang="en-US" i="1" dirty="0" err="1" smtClean="0"/>
              <a:t>dalykų</a:t>
            </a:r>
            <a:r>
              <a:rPr lang="en-US" i="1" dirty="0" smtClean="0"/>
              <a:t>, </a:t>
            </a:r>
            <a:r>
              <a:rPr lang="en-US" i="1" dirty="0" err="1" smtClean="0"/>
              <a:t>ką</a:t>
            </a:r>
            <a:r>
              <a:rPr lang="en-US" i="1" dirty="0"/>
              <a:t>, </a:t>
            </a:r>
            <a:r>
              <a:rPr lang="en-US" i="1" dirty="0" err="1"/>
              <a:t>šnekėjo</a:t>
            </a:r>
            <a:r>
              <a:rPr lang="en-US" i="1" dirty="0"/>
              <a:t> </a:t>
            </a:r>
            <a:r>
              <a:rPr lang="en-US" i="1" dirty="0" err="1"/>
              <a:t>čia</a:t>
            </a:r>
            <a:r>
              <a:rPr lang="en-US" i="1" dirty="0"/>
              <a:t> </a:t>
            </a:r>
            <a:r>
              <a:rPr lang="en-US" i="1" dirty="0" err="1"/>
              <a:t>šiek</a:t>
            </a:r>
            <a:r>
              <a:rPr lang="en-US" i="1" dirty="0"/>
              <a:t> </a:t>
            </a:r>
            <a:r>
              <a:rPr lang="en-US" i="1" dirty="0" err="1"/>
              <a:t>tiek</a:t>
            </a:r>
            <a:r>
              <a:rPr lang="en-US" i="1" dirty="0"/>
              <a:t> </a:t>
            </a:r>
            <a:r>
              <a:rPr lang="en-US" i="1" dirty="0" err="1"/>
              <a:t>ir</a:t>
            </a:r>
            <a:r>
              <a:rPr lang="en-US" i="1" dirty="0"/>
              <a:t> </a:t>
            </a:r>
            <a:r>
              <a:rPr lang="en-US" i="1" dirty="0" err="1"/>
              <a:t>Julija</a:t>
            </a:r>
            <a:r>
              <a:rPr lang="en-US" i="1" dirty="0"/>
              <a:t>. </a:t>
            </a:r>
            <a:r>
              <a:rPr lang="en-US" i="1" dirty="0" err="1"/>
              <a:t>Kad</a:t>
            </a:r>
            <a:r>
              <a:rPr lang="en-US" i="1" dirty="0"/>
              <a:t> </a:t>
            </a:r>
            <a:r>
              <a:rPr lang="en-US" i="1" dirty="0" err="1"/>
              <a:t>vieni</a:t>
            </a:r>
            <a:r>
              <a:rPr lang="en-US" i="1" dirty="0"/>
              <a:t> </a:t>
            </a:r>
            <a:r>
              <a:rPr lang="en-US" i="1" dirty="0" err="1"/>
              <a:t>pradeda</a:t>
            </a:r>
            <a:r>
              <a:rPr lang="en-US" i="1" dirty="0"/>
              <a:t> </a:t>
            </a:r>
            <a:r>
              <a:rPr lang="en-US" i="1" dirty="0" err="1"/>
              <a:t>ikiteisminius</a:t>
            </a:r>
            <a:r>
              <a:rPr lang="en-US" i="1" dirty="0"/>
              <a:t> </a:t>
            </a:r>
            <a:r>
              <a:rPr lang="en-US" i="1" dirty="0" err="1"/>
              <a:t>tyrimus</a:t>
            </a:r>
            <a:r>
              <a:rPr lang="en-US" i="1" dirty="0"/>
              <a:t>, o </a:t>
            </a:r>
            <a:r>
              <a:rPr lang="en-US" i="1" dirty="0" err="1"/>
              <a:t>kiti</a:t>
            </a:r>
            <a:r>
              <a:rPr lang="en-US" i="1" dirty="0"/>
              <a:t> </a:t>
            </a:r>
            <a:r>
              <a:rPr lang="en-US" i="1" dirty="0" err="1"/>
              <a:t>tiesiog</a:t>
            </a:r>
            <a:r>
              <a:rPr lang="en-US" i="1" dirty="0"/>
              <a:t> </a:t>
            </a:r>
            <a:r>
              <a:rPr lang="en-US" i="1" dirty="0" err="1"/>
              <a:t>patikrinimą</a:t>
            </a:r>
            <a:r>
              <a:rPr lang="en-US" i="1" dirty="0"/>
              <a:t> </a:t>
            </a:r>
            <a:r>
              <a:rPr lang="en-US" i="1" dirty="0" err="1"/>
              <a:t>baigia</a:t>
            </a:r>
            <a:r>
              <a:rPr lang="en-US" i="1" dirty="0"/>
              <a:t> </a:t>
            </a:r>
            <a:r>
              <a:rPr lang="en-US" i="1" dirty="0" err="1" smtClean="0"/>
              <a:t>PRĮR'e</a:t>
            </a:r>
            <a:r>
              <a:rPr lang="lt-LT" i="1" dirty="0"/>
              <a:t> </a:t>
            </a:r>
            <a:r>
              <a:rPr lang="lt-LT" i="1" dirty="0" smtClean="0"/>
              <a:t>- a</a:t>
            </a:r>
            <a:r>
              <a:rPr lang="en-US" i="1" dirty="0" smtClean="0"/>
              <a:t>r </a:t>
            </a:r>
            <a:r>
              <a:rPr lang="en-US" i="1" dirty="0" err="1"/>
              <a:t>PRĮR'e</a:t>
            </a:r>
            <a:r>
              <a:rPr lang="en-US" i="1" dirty="0"/>
              <a:t>, </a:t>
            </a:r>
            <a:r>
              <a:rPr lang="en-US" i="1" dirty="0" err="1"/>
              <a:t>ar</a:t>
            </a:r>
            <a:r>
              <a:rPr lang="en-US" i="1" dirty="0"/>
              <a:t> per </a:t>
            </a:r>
            <a:r>
              <a:rPr lang="en-US" i="1" dirty="0" err="1"/>
              <a:t>nutarimą</a:t>
            </a:r>
            <a:r>
              <a:rPr lang="en-US" i="1" dirty="0"/>
              <a:t> </a:t>
            </a:r>
            <a:r>
              <a:rPr lang="en-US" i="1" dirty="0" err="1"/>
              <a:t>atsisakyti</a:t>
            </a:r>
            <a:r>
              <a:rPr lang="en-US" i="1" dirty="0"/>
              <a:t> </a:t>
            </a:r>
            <a:r>
              <a:rPr lang="en-US" i="1" dirty="0" err="1"/>
              <a:t>pradėti</a:t>
            </a:r>
            <a:r>
              <a:rPr lang="en-US" i="1" dirty="0"/>
              <a:t> </a:t>
            </a:r>
            <a:r>
              <a:rPr lang="en-US" i="1" dirty="0" err="1"/>
              <a:t>ikiteisminį</a:t>
            </a:r>
            <a:r>
              <a:rPr lang="en-US" i="1" dirty="0"/>
              <a:t> </a:t>
            </a:r>
            <a:r>
              <a:rPr lang="en-US" i="1" dirty="0" err="1"/>
              <a:t>tyrimą</a:t>
            </a:r>
            <a:r>
              <a:rPr lang="en-US" i="1" dirty="0"/>
              <a:t>. Bet </a:t>
            </a:r>
            <a:r>
              <a:rPr lang="en-US" i="1" dirty="0" err="1"/>
              <a:t>tas</a:t>
            </a:r>
            <a:r>
              <a:rPr lang="en-US" i="1" dirty="0"/>
              <a:t> </a:t>
            </a:r>
            <a:r>
              <a:rPr lang="en-US" i="1" dirty="0" err="1"/>
              <a:t>keliamumas</a:t>
            </a:r>
            <a:r>
              <a:rPr lang="en-US" i="1" dirty="0"/>
              <a:t> </a:t>
            </a:r>
            <a:r>
              <a:rPr lang="en-US" i="1" dirty="0" err="1"/>
              <a:t>labai</a:t>
            </a:r>
            <a:r>
              <a:rPr lang="en-US" i="1" dirty="0"/>
              <a:t> </a:t>
            </a:r>
            <a:r>
              <a:rPr lang="en-US" i="1" dirty="0" err="1"/>
              <a:t>daug</a:t>
            </a:r>
            <a:r>
              <a:rPr lang="en-US" i="1" dirty="0"/>
              <a:t> </a:t>
            </a:r>
            <a:r>
              <a:rPr lang="en-US" i="1" dirty="0" err="1"/>
              <a:t>parodo</a:t>
            </a:r>
            <a:r>
              <a:rPr lang="en-US" i="1" dirty="0"/>
              <a:t>, kai </a:t>
            </a:r>
            <a:r>
              <a:rPr lang="en-US" i="1" dirty="0" err="1"/>
              <a:t>netgi</a:t>
            </a:r>
            <a:r>
              <a:rPr lang="en-US" i="1" dirty="0"/>
              <a:t> </a:t>
            </a:r>
            <a:r>
              <a:rPr lang="en-US" i="1" dirty="0" err="1"/>
              <a:t>gretimuose</a:t>
            </a:r>
            <a:r>
              <a:rPr lang="en-US" i="1" dirty="0"/>
              <a:t> </a:t>
            </a:r>
            <a:r>
              <a:rPr lang="en-US" i="1" dirty="0" err="1"/>
              <a:t>rajonuose</a:t>
            </a:r>
            <a:r>
              <a:rPr lang="en-US" i="1" dirty="0"/>
              <a:t> </a:t>
            </a:r>
            <a:r>
              <a:rPr lang="en-US" i="1" dirty="0" err="1"/>
              <a:t>gali</a:t>
            </a:r>
            <a:r>
              <a:rPr lang="en-US" i="1" dirty="0"/>
              <a:t> </a:t>
            </a:r>
            <a:r>
              <a:rPr lang="en-US" i="1" dirty="0" err="1"/>
              <a:t>skirtis</a:t>
            </a:r>
            <a:r>
              <a:rPr lang="en-US" i="1" dirty="0"/>
              <a:t> </a:t>
            </a:r>
            <a:r>
              <a:rPr lang="en-US" i="1" dirty="0" err="1"/>
              <a:t>kartais</a:t>
            </a:r>
            <a:r>
              <a:rPr lang="en-US" i="1" dirty="0"/>
              <a:t>. </a:t>
            </a:r>
            <a:r>
              <a:rPr lang="en-US" i="1" dirty="0" err="1"/>
              <a:t>Kiek</a:t>
            </a:r>
            <a:r>
              <a:rPr lang="en-US" i="1" dirty="0"/>
              <a:t> </a:t>
            </a:r>
            <a:r>
              <a:rPr lang="en-US" i="1" dirty="0" err="1"/>
              <a:t>nuvažiavę</a:t>
            </a:r>
            <a:r>
              <a:rPr lang="en-US" i="1" dirty="0"/>
              <a:t> </a:t>
            </a:r>
            <a:r>
              <a:rPr lang="en-US" i="1" dirty="0" err="1"/>
              <a:t>pareigūnai</a:t>
            </a:r>
            <a:r>
              <a:rPr lang="en-US" i="1" dirty="0"/>
              <a:t> </a:t>
            </a:r>
            <a:r>
              <a:rPr lang="en-US" i="1" dirty="0" err="1"/>
              <a:t>pradeda</a:t>
            </a:r>
            <a:r>
              <a:rPr lang="en-US" i="1" dirty="0"/>
              <a:t> </a:t>
            </a:r>
            <a:r>
              <a:rPr lang="en-US" i="1" dirty="0" err="1"/>
              <a:t>ikiteisminių</a:t>
            </a:r>
            <a:r>
              <a:rPr lang="en-US" i="1" dirty="0"/>
              <a:t> </a:t>
            </a:r>
            <a:r>
              <a:rPr lang="en-US" i="1" dirty="0" err="1"/>
              <a:t>tyrimų</a:t>
            </a:r>
            <a:r>
              <a:rPr lang="en-US" i="1" dirty="0"/>
              <a:t> </a:t>
            </a:r>
            <a:r>
              <a:rPr lang="en-US" i="1" dirty="0" err="1"/>
              <a:t>ir</a:t>
            </a:r>
            <a:r>
              <a:rPr lang="en-US" i="1" dirty="0"/>
              <a:t> </a:t>
            </a:r>
            <a:r>
              <a:rPr lang="en-US" i="1" dirty="0" err="1"/>
              <a:t>kiek</a:t>
            </a:r>
            <a:r>
              <a:rPr lang="en-US" i="1" dirty="0"/>
              <a:t> </a:t>
            </a:r>
            <a:r>
              <a:rPr lang="en-US" i="1" dirty="0" err="1"/>
              <a:t>nepradeda</a:t>
            </a:r>
            <a:r>
              <a:rPr lang="en-US" i="1" dirty="0"/>
              <a:t>.</a:t>
            </a:r>
            <a:endParaRPr lang="lt-LT" i="1" dirty="0"/>
          </a:p>
          <a:p>
            <a:endParaRPr lang="lt-LT" dirty="0" smtClean="0"/>
          </a:p>
          <a:p>
            <a:endParaRPr lang="lt-LT" dirty="0"/>
          </a:p>
          <a:p>
            <a:endParaRPr lang="lt-LT" dirty="0"/>
          </a:p>
        </p:txBody>
      </p:sp>
      <p:sp>
        <p:nvSpPr>
          <p:cNvPr id="14" name="TextBox 13"/>
          <p:cNvSpPr txBox="1"/>
          <p:nvPr/>
        </p:nvSpPr>
        <p:spPr>
          <a:xfrm>
            <a:off x="5914417" y="1974457"/>
            <a:ext cx="5482129" cy="3139321"/>
          </a:xfrm>
          <a:prstGeom prst="rect">
            <a:avLst/>
          </a:prstGeom>
          <a:solidFill>
            <a:schemeClr val="bg1"/>
          </a:solidFill>
        </p:spPr>
        <p:txBody>
          <a:bodyPr wrap="square" rtlCol="0">
            <a:spAutoFit/>
          </a:bodyPr>
          <a:lstStyle/>
          <a:p>
            <a:r>
              <a:rPr lang="en-US" i="1" dirty="0"/>
              <a:t>Ta </a:t>
            </a:r>
            <a:r>
              <a:rPr lang="en-US" i="1" dirty="0" err="1"/>
              <a:t>policija</a:t>
            </a:r>
            <a:r>
              <a:rPr lang="en-US" i="1" dirty="0"/>
              <a:t> ten </a:t>
            </a:r>
            <a:r>
              <a:rPr lang="en-US" i="1" dirty="0" err="1"/>
              <a:t>savo</a:t>
            </a:r>
            <a:r>
              <a:rPr lang="en-US" i="1" dirty="0"/>
              <a:t> </a:t>
            </a:r>
            <a:r>
              <a:rPr lang="en-US" i="1" dirty="0" err="1"/>
              <a:t>darbą</a:t>
            </a:r>
            <a:r>
              <a:rPr lang="en-US" i="1" dirty="0"/>
              <a:t> </a:t>
            </a:r>
            <a:r>
              <a:rPr lang="en-US" i="1" dirty="0" err="1"/>
              <a:t>padarys</a:t>
            </a:r>
            <a:r>
              <a:rPr lang="en-US" i="1" dirty="0"/>
              <a:t>. </a:t>
            </a:r>
            <a:r>
              <a:rPr lang="en-US" i="1" dirty="0" err="1"/>
              <a:t>Viskas</a:t>
            </a:r>
            <a:r>
              <a:rPr lang="en-US" i="1" dirty="0"/>
              <a:t> </a:t>
            </a:r>
            <a:r>
              <a:rPr lang="en-US" i="1" dirty="0" err="1"/>
              <a:t>iš</a:t>
            </a:r>
            <a:r>
              <a:rPr lang="en-US" i="1" dirty="0"/>
              <a:t> </a:t>
            </a:r>
            <a:r>
              <a:rPr lang="en-US" i="1" dirty="0" err="1"/>
              <a:t>jos</a:t>
            </a:r>
            <a:r>
              <a:rPr lang="en-US" i="1" dirty="0"/>
              <a:t> </a:t>
            </a:r>
            <a:r>
              <a:rPr lang="en-US" i="1" dirty="0" err="1"/>
              <a:t>pusės</a:t>
            </a:r>
            <a:r>
              <a:rPr lang="en-US" i="1" dirty="0"/>
              <a:t>, </a:t>
            </a:r>
            <a:r>
              <a:rPr lang="en-US" i="1" dirty="0" err="1"/>
              <a:t>aš</a:t>
            </a:r>
            <a:r>
              <a:rPr lang="en-US" i="1" dirty="0"/>
              <a:t> </a:t>
            </a:r>
            <a:r>
              <a:rPr lang="en-US" i="1" dirty="0" err="1"/>
              <a:t>manau</a:t>
            </a:r>
            <a:r>
              <a:rPr lang="en-US" i="1" dirty="0"/>
              <a:t>, </a:t>
            </a:r>
            <a:r>
              <a:rPr lang="en-US" i="1" dirty="0" err="1"/>
              <a:t>tiek</a:t>
            </a:r>
            <a:r>
              <a:rPr lang="en-US" i="1" dirty="0"/>
              <a:t> </a:t>
            </a:r>
            <a:r>
              <a:rPr lang="en-US" i="1" dirty="0" err="1"/>
              <a:t>tas</a:t>
            </a:r>
            <a:r>
              <a:rPr lang="en-US" i="1" dirty="0"/>
              <a:t> </a:t>
            </a:r>
            <a:r>
              <a:rPr lang="en-US" i="1" dirty="0" err="1"/>
              <a:t>tas</a:t>
            </a:r>
            <a:r>
              <a:rPr lang="en-US" i="1" dirty="0"/>
              <a:t> </a:t>
            </a:r>
            <a:r>
              <a:rPr lang="en-US" i="1" dirty="0" err="1" smtClean="0"/>
              <a:t>bendravimas</a:t>
            </a:r>
            <a:r>
              <a:rPr lang="lt-LT" i="1" dirty="0" smtClean="0"/>
              <a:t>,</a:t>
            </a:r>
            <a:r>
              <a:rPr lang="en-US" i="1" dirty="0" smtClean="0"/>
              <a:t> </a:t>
            </a:r>
            <a:r>
              <a:rPr lang="en-US" i="1" dirty="0" err="1"/>
              <a:t>tiek</a:t>
            </a:r>
            <a:r>
              <a:rPr lang="en-US" i="1" dirty="0"/>
              <a:t> </a:t>
            </a:r>
            <a:r>
              <a:rPr lang="en-US" i="1" dirty="0" err="1"/>
              <a:t>visi</a:t>
            </a:r>
            <a:r>
              <a:rPr lang="en-US" i="1" dirty="0"/>
              <a:t> </a:t>
            </a:r>
            <a:r>
              <a:rPr lang="en-US" i="1" dirty="0" err="1"/>
              <a:t>kiti</a:t>
            </a:r>
            <a:r>
              <a:rPr lang="en-US" i="1" dirty="0"/>
              <a:t> </a:t>
            </a:r>
            <a:r>
              <a:rPr lang="en-US" i="1" dirty="0" err="1"/>
              <a:t>veiksmai</a:t>
            </a:r>
            <a:r>
              <a:rPr lang="en-US" i="1" dirty="0"/>
              <a:t>, bet </a:t>
            </a:r>
            <a:r>
              <a:rPr lang="en-US" i="1" dirty="0" err="1"/>
              <a:t>yra</a:t>
            </a:r>
            <a:r>
              <a:rPr lang="en-US" i="1" dirty="0"/>
              <a:t> </a:t>
            </a:r>
            <a:r>
              <a:rPr lang="en-US" i="1" dirty="0" err="1"/>
              <a:t>ir</a:t>
            </a:r>
            <a:r>
              <a:rPr lang="en-US" i="1" dirty="0"/>
              <a:t> </a:t>
            </a:r>
            <a:r>
              <a:rPr lang="en-US" i="1" dirty="0" err="1"/>
              <a:t>kitos</a:t>
            </a:r>
            <a:r>
              <a:rPr lang="en-US" i="1" dirty="0"/>
              <a:t>. </a:t>
            </a:r>
            <a:r>
              <a:rPr lang="en-US" i="1" dirty="0" err="1"/>
              <a:t>Įsijungia</a:t>
            </a:r>
            <a:r>
              <a:rPr lang="en-US" i="1" dirty="0"/>
              <a:t> </a:t>
            </a:r>
            <a:r>
              <a:rPr lang="en-US" i="1" dirty="0" err="1"/>
              <a:t>kitos</a:t>
            </a:r>
            <a:r>
              <a:rPr lang="en-US" i="1" dirty="0"/>
              <a:t> </a:t>
            </a:r>
            <a:r>
              <a:rPr lang="en-US" i="1" dirty="0" err="1"/>
              <a:t>institucijos</a:t>
            </a:r>
            <a:r>
              <a:rPr lang="en-US" i="1" dirty="0"/>
              <a:t>, </a:t>
            </a:r>
            <a:r>
              <a:rPr lang="en-US" i="1" dirty="0" err="1"/>
              <a:t>kurių</a:t>
            </a:r>
            <a:r>
              <a:rPr lang="en-US" i="1" dirty="0"/>
              <a:t> </a:t>
            </a:r>
            <a:r>
              <a:rPr lang="en-US" i="1" dirty="0" err="1"/>
              <a:t>žmonės</a:t>
            </a:r>
            <a:r>
              <a:rPr lang="en-US" i="1" dirty="0"/>
              <a:t> </a:t>
            </a:r>
            <a:r>
              <a:rPr lang="en-US" i="1" dirty="0" err="1"/>
              <a:t>iš</a:t>
            </a:r>
            <a:r>
              <a:rPr lang="en-US" i="1" dirty="0"/>
              <a:t> </a:t>
            </a:r>
            <a:r>
              <a:rPr lang="en-US" i="1" dirty="0" err="1"/>
              <a:t>tikrųjų</a:t>
            </a:r>
            <a:r>
              <a:rPr lang="en-US" i="1" dirty="0"/>
              <a:t> </a:t>
            </a:r>
            <a:r>
              <a:rPr lang="en-US" i="1" dirty="0" err="1"/>
              <a:t>bijo</a:t>
            </a:r>
            <a:r>
              <a:rPr lang="en-US" i="1" dirty="0"/>
              <a:t>, </a:t>
            </a:r>
            <a:r>
              <a:rPr lang="en-US" i="1" dirty="0" err="1"/>
              <a:t>ir</a:t>
            </a:r>
            <a:r>
              <a:rPr lang="en-US" i="1" dirty="0"/>
              <a:t> </a:t>
            </a:r>
            <a:r>
              <a:rPr lang="en-US" i="1" dirty="0" err="1"/>
              <a:t>jie</a:t>
            </a:r>
            <a:r>
              <a:rPr lang="en-US" i="1" dirty="0"/>
              <a:t> </a:t>
            </a:r>
            <a:r>
              <a:rPr lang="en-US" i="1" dirty="0" err="1"/>
              <a:t>paskui</a:t>
            </a:r>
            <a:r>
              <a:rPr lang="en-US" i="1" dirty="0"/>
              <a:t> </a:t>
            </a:r>
            <a:r>
              <a:rPr lang="en-US" i="1" dirty="0" err="1"/>
              <a:t>gali</a:t>
            </a:r>
            <a:r>
              <a:rPr lang="en-US" i="1" dirty="0"/>
              <a:t> </a:t>
            </a:r>
            <a:r>
              <a:rPr lang="en-US" i="1" dirty="0" err="1"/>
              <a:t>ir</a:t>
            </a:r>
            <a:r>
              <a:rPr lang="en-US" i="1" dirty="0"/>
              <a:t> </a:t>
            </a:r>
            <a:r>
              <a:rPr lang="en-US" i="1" dirty="0" err="1"/>
              <a:t>toleruoti</a:t>
            </a:r>
            <a:r>
              <a:rPr lang="en-US" i="1" dirty="0"/>
              <a:t> </a:t>
            </a:r>
            <a:r>
              <a:rPr lang="en-US" i="1" dirty="0" err="1"/>
              <a:t>savo</a:t>
            </a:r>
            <a:r>
              <a:rPr lang="en-US" i="1" dirty="0"/>
              <a:t> </a:t>
            </a:r>
            <a:r>
              <a:rPr lang="en-US" i="1" dirty="0" err="1"/>
              <a:t>tą</a:t>
            </a:r>
            <a:r>
              <a:rPr lang="en-US" i="1" dirty="0"/>
              <a:t> </a:t>
            </a:r>
            <a:r>
              <a:rPr lang="en-US" i="1" dirty="0" err="1"/>
              <a:t>smurtą</a:t>
            </a:r>
            <a:r>
              <a:rPr lang="en-US" i="1" dirty="0"/>
              <a:t>, </a:t>
            </a:r>
            <a:r>
              <a:rPr lang="en-US" i="1" dirty="0" err="1"/>
              <a:t>nes</a:t>
            </a:r>
            <a:r>
              <a:rPr lang="en-US" i="1" dirty="0"/>
              <a:t> </a:t>
            </a:r>
            <a:r>
              <a:rPr lang="en-US" i="1" dirty="0" err="1"/>
              <a:t>žino</a:t>
            </a:r>
            <a:r>
              <a:rPr lang="en-US" i="1" dirty="0"/>
              <a:t>, </a:t>
            </a:r>
            <a:r>
              <a:rPr lang="en-US" i="1" dirty="0" err="1"/>
              <a:t>kad</a:t>
            </a:r>
            <a:r>
              <a:rPr lang="en-US" i="1" dirty="0"/>
              <a:t> </a:t>
            </a:r>
            <a:r>
              <a:rPr lang="en-US" i="1" dirty="0" err="1"/>
              <a:t>reikės</a:t>
            </a:r>
            <a:r>
              <a:rPr lang="en-US" i="1" dirty="0"/>
              <a:t> </a:t>
            </a:r>
            <a:r>
              <a:rPr lang="en-US" i="1" dirty="0" err="1"/>
              <a:t>bendrauti</a:t>
            </a:r>
            <a:r>
              <a:rPr lang="en-US" i="1" dirty="0"/>
              <a:t> ne </a:t>
            </a:r>
            <a:r>
              <a:rPr lang="en-US" i="1" dirty="0" err="1"/>
              <a:t>tik</a:t>
            </a:r>
            <a:r>
              <a:rPr lang="en-US" i="1" dirty="0"/>
              <a:t> </a:t>
            </a:r>
            <a:r>
              <a:rPr lang="en-US" i="1" dirty="0" err="1"/>
              <a:t>su</a:t>
            </a:r>
            <a:r>
              <a:rPr lang="en-US" i="1" dirty="0"/>
              <a:t> </a:t>
            </a:r>
            <a:r>
              <a:rPr lang="en-US" i="1" dirty="0" err="1"/>
              <a:t>policija</a:t>
            </a:r>
            <a:r>
              <a:rPr lang="en-US" i="1" dirty="0"/>
              <a:t>, o </a:t>
            </a:r>
            <a:r>
              <a:rPr lang="en-US" i="1" dirty="0" err="1"/>
              <a:t>visom</a:t>
            </a:r>
            <a:r>
              <a:rPr lang="en-US" i="1" dirty="0"/>
              <a:t> </a:t>
            </a:r>
            <a:r>
              <a:rPr lang="en-US" i="1" dirty="0" err="1" smtClean="0"/>
              <a:t>institucijom</a:t>
            </a:r>
            <a:r>
              <a:rPr lang="lt-LT" i="1" dirty="0" smtClean="0"/>
              <a:t>.</a:t>
            </a:r>
          </a:p>
          <a:p>
            <a:endParaRPr lang="lt-LT" dirty="0"/>
          </a:p>
          <a:p>
            <a:endParaRPr lang="lt-LT" dirty="0" smtClean="0"/>
          </a:p>
          <a:p>
            <a:endParaRPr lang="lt-LT" dirty="0" smtClean="0"/>
          </a:p>
          <a:p>
            <a:endParaRPr lang="lt-LT" dirty="0"/>
          </a:p>
          <a:p>
            <a:endParaRPr lang="lt-LT" dirty="0"/>
          </a:p>
        </p:txBody>
      </p:sp>
      <p:sp>
        <p:nvSpPr>
          <p:cNvPr id="7" name="Rectangle 6"/>
          <p:cNvSpPr/>
          <p:nvPr/>
        </p:nvSpPr>
        <p:spPr>
          <a:xfrm>
            <a:off x="5914416" y="1975775"/>
            <a:ext cx="5482129" cy="2031325"/>
          </a:xfrm>
          <a:prstGeom prst="rect">
            <a:avLst/>
          </a:prstGeom>
          <a:solidFill>
            <a:schemeClr val="bg1"/>
          </a:solidFill>
        </p:spPr>
        <p:txBody>
          <a:bodyPr wrap="square">
            <a:spAutoFit/>
          </a:bodyPr>
          <a:lstStyle/>
          <a:p>
            <a:r>
              <a:rPr lang="en-US" i="1" dirty="0" err="1"/>
              <a:t>Galbūt</a:t>
            </a:r>
            <a:r>
              <a:rPr lang="en-US" i="1" dirty="0"/>
              <a:t> to </a:t>
            </a:r>
            <a:r>
              <a:rPr lang="en-US" i="1" dirty="0" err="1"/>
              <a:t>socialinio</a:t>
            </a:r>
            <a:r>
              <a:rPr lang="en-US" i="1" dirty="0"/>
              <a:t> </a:t>
            </a:r>
            <a:r>
              <a:rPr lang="en-US" i="1" dirty="0" err="1"/>
              <a:t>teisingumo</a:t>
            </a:r>
            <a:r>
              <a:rPr lang="en-US" i="1" dirty="0"/>
              <a:t> </a:t>
            </a:r>
            <a:r>
              <a:rPr lang="en-US" i="1" dirty="0" err="1" smtClean="0"/>
              <a:t>nebuvimas</a:t>
            </a:r>
            <a:r>
              <a:rPr lang="en-US" i="1" dirty="0" smtClean="0"/>
              <a:t>, </a:t>
            </a:r>
            <a:r>
              <a:rPr lang="en-US" i="1" dirty="0" err="1"/>
              <a:t>atskirų</a:t>
            </a:r>
            <a:r>
              <a:rPr lang="en-US" i="1" dirty="0"/>
              <a:t> </a:t>
            </a:r>
            <a:r>
              <a:rPr lang="en-US" i="1" dirty="0" err="1"/>
              <a:t>visuomenės</a:t>
            </a:r>
            <a:r>
              <a:rPr lang="en-US" i="1" dirty="0"/>
              <a:t> </a:t>
            </a:r>
            <a:r>
              <a:rPr lang="en-US" i="1" dirty="0" err="1"/>
              <a:t>sluoksnių</a:t>
            </a:r>
            <a:r>
              <a:rPr lang="en-US" i="1" dirty="0"/>
              <a:t> </a:t>
            </a:r>
            <a:r>
              <a:rPr lang="en-US" i="1" dirty="0" err="1" smtClean="0"/>
              <a:t>atveju</a:t>
            </a:r>
            <a:r>
              <a:rPr lang="en-US" i="1" dirty="0" smtClean="0"/>
              <a:t>, </a:t>
            </a:r>
            <a:r>
              <a:rPr lang="en-US" i="1" dirty="0" err="1"/>
              <a:t>sąlygoja</a:t>
            </a:r>
            <a:r>
              <a:rPr lang="en-US" i="1" dirty="0"/>
              <a:t> </a:t>
            </a:r>
            <a:r>
              <a:rPr lang="en-US" i="1" dirty="0" err="1"/>
              <a:t>iš</a:t>
            </a:r>
            <a:r>
              <a:rPr lang="en-US" i="1" dirty="0"/>
              <a:t> </a:t>
            </a:r>
            <a:r>
              <a:rPr lang="en-US" i="1" dirty="0" err="1"/>
              <a:t>dalies</a:t>
            </a:r>
            <a:r>
              <a:rPr lang="en-US" i="1" dirty="0"/>
              <a:t> </a:t>
            </a:r>
            <a:r>
              <a:rPr lang="en-US" i="1" dirty="0" err="1"/>
              <a:t>nesikreipimą</a:t>
            </a:r>
            <a:r>
              <a:rPr lang="en-US" i="1" dirty="0"/>
              <a:t> į </a:t>
            </a:r>
            <a:r>
              <a:rPr lang="en-US" i="1" dirty="0" err="1"/>
              <a:t>tas</a:t>
            </a:r>
            <a:r>
              <a:rPr lang="en-US" i="1" dirty="0"/>
              <a:t> </a:t>
            </a:r>
            <a:r>
              <a:rPr lang="en-US" i="1" dirty="0" err="1"/>
              <a:t>teisėsaugos</a:t>
            </a:r>
            <a:r>
              <a:rPr lang="en-US" i="1" dirty="0"/>
              <a:t> </a:t>
            </a:r>
            <a:r>
              <a:rPr lang="en-US" i="1" dirty="0" err="1"/>
              <a:t>įstaigas</a:t>
            </a:r>
            <a:r>
              <a:rPr lang="en-US" i="1" dirty="0"/>
              <a:t>, </a:t>
            </a:r>
            <a:r>
              <a:rPr lang="en-US" i="1" dirty="0" err="1"/>
              <a:t>kaip</a:t>
            </a:r>
            <a:r>
              <a:rPr lang="en-US" i="1" dirty="0"/>
              <a:t> </a:t>
            </a:r>
            <a:r>
              <a:rPr lang="en-US" i="1" dirty="0" err="1"/>
              <a:t>tokias</a:t>
            </a:r>
            <a:r>
              <a:rPr lang="en-US" i="1" dirty="0"/>
              <a:t>?</a:t>
            </a:r>
            <a:endParaRPr lang="lt-LT" i="1" dirty="0"/>
          </a:p>
          <a:p>
            <a:endParaRPr lang="lt-LT" dirty="0">
              <a:solidFill>
                <a:srgbClr val="000000"/>
              </a:solidFill>
              <a:latin typeface="Calibri" panose="020F0502020204030204" pitchFamily="34" charset="0"/>
            </a:endParaRPr>
          </a:p>
          <a:p>
            <a:endParaRPr lang="lt-LT" dirty="0" smtClean="0">
              <a:solidFill>
                <a:srgbClr val="000000"/>
              </a:solidFill>
              <a:latin typeface="Calibri" panose="020F0502020204030204" pitchFamily="34" charset="0"/>
            </a:endParaRPr>
          </a:p>
          <a:p>
            <a:endParaRPr lang="lt-LT" dirty="0">
              <a:solidFill>
                <a:srgbClr val="000000"/>
              </a:solidFill>
              <a:latin typeface="Calibri" panose="020F0502020204030204" pitchFamily="34" charset="0"/>
            </a:endParaRPr>
          </a:p>
          <a:p>
            <a:endParaRPr lang="lt-LT" dirty="0"/>
          </a:p>
        </p:txBody>
      </p:sp>
    </p:spTree>
    <p:extLst>
      <p:ext uri="{BB962C8B-B14F-4D97-AF65-F5344CB8AC3E}">
        <p14:creationId xmlns:p14="http://schemas.microsoft.com/office/powerpoint/2010/main" val="3745027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animBg="1"/>
      <p:bldP spid="8" grpId="0" animBg="1"/>
      <p:bldP spid="6" grpId="0" animBg="1"/>
      <p:bldP spid="13" grpId="0" animBg="1"/>
      <p:bldP spid="14" grpId="0" animBg="1"/>
      <p:bldP spid="7"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9866" y="2006823"/>
            <a:ext cx="10330175" cy="4202505"/>
          </a:xfrm>
        </p:spPr>
        <p:txBody>
          <a:bodyPr>
            <a:normAutofit/>
          </a:bodyPr>
          <a:lstStyle/>
          <a:p>
            <a:r>
              <a:rPr lang="lt-LT" dirty="0"/>
              <a:t>Viena iš tyrimo hipotezių buvo, kad </a:t>
            </a:r>
            <a:r>
              <a:rPr lang="lt-LT" dirty="0" smtClean="0"/>
              <a:t>registruotų nusikalstamų veikų mažėja, nes dėl </a:t>
            </a:r>
            <a:r>
              <a:rPr lang="lt-LT" dirty="0"/>
              <a:t>kažkokių priežasčių gyventojai vis mažiau yra linkę pranešti apie nusikalstamas veikas. </a:t>
            </a:r>
            <a:endParaRPr lang="lt-LT" dirty="0" smtClean="0"/>
          </a:p>
          <a:p>
            <a:r>
              <a:rPr lang="lt-LT" dirty="0" smtClean="0"/>
              <a:t>Kad </a:t>
            </a:r>
            <a:r>
              <a:rPr lang="lt-LT" dirty="0"/>
              <a:t>patvirtinti arba </a:t>
            </a:r>
            <a:r>
              <a:rPr lang="lt-LT" dirty="0" smtClean="0"/>
              <a:t>paneigti </a:t>
            </a:r>
            <a:r>
              <a:rPr lang="lt-LT" dirty="0"/>
              <a:t>šią hipotezę atliekant interviu respondentų buvo klausiama ar jie praneštų policijai apie nusikalstamas veikas prieš save ar kitus asmenis policijai.</a:t>
            </a:r>
          </a:p>
          <a:p>
            <a:r>
              <a:rPr lang="lt-LT" dirty="0"/>
              <a:t>Iš 27 interviu, tik viename respondentas nebuvo linkęs pranešti policijai apie </a:t>
            </a:r>
            <a:r>
              <a:rPr lang="lt-LT" dirty="0" smtClean="0"/>
              <a:t>jokias nusikalstamas </a:t>
            </a:r>
            <a:r>
              <a:rPr lang="lt-LT" dirty="0"/>
              <a:t>veikas. Kiti 26 respondentai buvo linkę pranešti apie nusikalstamas veikas. </a:t>
            </a:r>
            <a:endParaRPr lang="lt-LT" sz="2400" dirty="0" smtClean="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304" y="327727"/>
            <a:ext cx="1239789" cy="135137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0241" y="1"/>
            <a:ext cx="1780028" cy="1780028"/>
          </a:xfrm>
          <a:prstGeom prst="rect">
            <a:avLst/>
          </a:prstGeom>
        </p:spPr>
      </p:pic>
      <p:sp>
        <p:nvSpPr>
          <p:cNvPr id="10" name="Title 1"/>
          <p:cNvSpPr>
            <a:spLocks noGrp="1"/>
          </p:cNvSpPr>
          <p:nvPr>
            <p:ph type="title"/>
          </p:nvPr>
        </p:nvSpPr>
        <p:spPr>
          <a:xfrm>
            <a:off x="1448791" y="327727"/>
            <a:ext cx="8830104" cy="1362961"/>
          </a:xfrm>
        </p:spPr>
        <p:txBody>
          <a:bodyPr>
            <a:normAutofit/>
          </a:bodyPr>
          <a:lstStyle/>
          <a:p>
            <a:r>
              <a:rPr lang="lt-LT" sz="3200" b="1" dirty="0" smtClean="0"/>
              <a:t>Gyventojų interviu. </a:t>
            </a:r>
            <a:r>
              <a:rPr lang="lt-LT" sz="3200" b="1" dirty="0"/>
              <a:t>Priežastys, </a:t>
            </a:r>
            <a:r>
              <a:rPr lang="lt-LT" sz="3200" b="1" dirty="0" smtClean="0"/>
              <a:t>dėl kurių </a:t>
            </a:r>
            <a:r>
              <a:rPr lang="lt-LT" sz="3200" b="1" dirty="0" smtClean="0"/>
              <a:t>kreipiasi ar nesikreipia </a:t>
            </a:r>
            <a:r>
              <a:rPr lang="lt-LT" sz="3200" b="1" dirty="0" smtClean="0"/>
              <a:t>į policiją</a:t>
            </a:r>
            <a:endParaRPr lang="en-US" sz="3200" dirty="0"/>
          </a:p>
        </p:txBody>
      </p:sp>
    </p:spTree>
    <p:extLst>
      <p:ext uri="{BB962C8B-B14F-4D97-AF65-F5344CB8AC3E}">
        <p14:creationId xmlns:p14="http://schemas.microsoft.com/office/powerpoint/2010/main" val="351002956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9866" y="2006823"/>
            <a:ext cx="10330175" cy="4202505"/>
          </a:xfrm>
        </p:spPr>
        <p:txBody>
          <a:bodyPr>
            <a:normAutofit/>
          </a:bodyPr>
          <a:lstStyle/>
          <a:p>
            <a:pPr marL="0" indent="0">
              <a:buNone/>
            </a:pPr>
            <a:r>
              <a:rPr lang="lt-LT" dirty="0"/>
              <a:t>Sprendimas </a:t>
            </a:r>
            <a:r>
              <a:rPr lang="lt-LT" dirty="0" smtClean="0"/>
              <a:t>pranešti </a:t>
            </a:r>
            <a:r>
              <a:rPr lang="lt-LT" dirty="0"/>
              <a:t>apie nusikalstamas veikas ne visada vienareikšmiškas. Tyrimo metu buvo išskirtos 2 </a:t>
            </a:r>
            <a:r>
              <a:rPr lang="lt-LT" dirty="0" smtClean="0"/>
              <a:t>sprendimų </a:t>
            </a:r>
            <a:r>
              <a:rPr lang="lt-LT" dirty="0"/>
              <a:t>kategorijos: </a:t>
            </a:r>
            <a:endParaRPr lang="lt-LT" dirty="0" smtClean="0"/>
          </a:p>
          <a:p>
            <a:r>
              <a:rPr lang="lt-LT" dirty="0" smtClean="0"/>
              <a:t>pirma</a:t>
            </a:r>
            <a:r>
              <a:rPr lang="lt-LT" dirty="0"/>
              <a:t>, kai gyventojai tokį sprendimą priima dėl priežasčių nesusijusių su policijos veikla - dėl asmeninio pilietiškumo - "nes taip elgtis teisinga", dėl didelės žalos sau ar kitiems asmenims, dėl galimų sunkių </a:t>
            </a:r>
            <a:r>
              <a:rPr lang="lt-LT" dirty="0" smtClean="0"/>
              <a:t>pasekmių ir pan.; </a:t>
            </a:r>
            <a:endParaRPr lang="lt-LT" dirty="0" smtClean="0"/>
          </a:p>
          <a:p>
            <a:r>
              <a:rPr lang="lt-LT" dirty="0" smtClean="0"/>
              <a:t>Antra, dėl </a:t>
            </a:r>
            <a:r>
              <a:rPr lang="lt-LT" dirty="0"/>
              <a:t>priežasčių susijusių su policijos veikla - nes policija geba </a:t>
            </a:r>
            <a:r>
              <a:rPr lang="lt-LT" dirty="0" smtClean="0"/>
              <a:t>išaiškinti </a:t>
            </a:r>
            <a:r>
              <a:rPr lang="lt-LT" dirty="0"/>
              <a:t>nusikaltimus ir yra tikimybė, kad </a:t>
            </a:r>
            <a:r>
              <a:rPr lang="lt-LT" dirty="0" smtClean="0"/>
              <a:t>nusikaltėlis </a:t>
            </a:r>
            <a:r>
              <a:rPr lang="lt-LT" dirty="0"/>
              <a:t>bus </a:t>
            </a:r>
            <a:r>
              <a:rPr lang="lt-LT" dirty="0" smtClean="0"/>
              <a:t>nustatytas, </a:t>
            </a:r>
            <a:r>
              <a:rPr lang="lt-LT" dirty="0"/>
              <a:t>turtas surastas </a:t>
            </a:r>
            <a:r>
              <a:rPr lang="lt-LT" dirty="0" smtClean="0"/>
              <a:t>arba manoma, kad </a:t>
            </a:r>
            <a:r>
              <a:rPr lang="lt-LT" dirty="0"/>
              <a:t>policijos pareigūnai yra sąžiningi, nešališki ir atliks savo pareigą kiek įmanoma geriau. </a:t>
            </a:r>
            <a:endParaRPr lang="lt-LT" sz="2400" dirty="0" smtClean="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304" y="327727"/>
            <a:ext cx="1239789" cy="135137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0241" y="1"/>
            <a:ext cx="1780028" cy="1780028"/>
          </a:xfrm>
          <a:prstGeom prst="rect">
            <a:avLst/>
          </a:prstGeom>
        </p:spPr>
      </p:pic>
      <p:sp>
        <p:nvSpPr>
          <p:cNvPr id="10" name="Title 1"/>
          <p:cNvSpPr>
            <a:spLocks noGrp="1"/>
          </p:cNvSpPr>
          <p:nvPr>
            <p:ph type="title"/>
          </p:nvPr>
        </p:nvSpPr>
        <p:spPr>
          <a:xfrm>
            <a:off x="1448791" y="327727"/>
            <a:ext cx="8830104" cy="1362961"/>
          </a:xfrm>
        </p:spPr>
        <p:txBody>
          <a:bodyPr>
            <a:normAutofit/>
          </a:bodyPr>
          <a:lstStyle/>
          <a:p>
            <a:r>
              <a:rPr lang="lt-LT" sz="3200" b="1" dirty="0" smtClean="0"/>
              <a:t>Gyventojų interviu. </a:t>
            </a:r>
            <a:r>
              <a:rPr lang="lt-LT" sz="3200" b="1" dirty="0"/>
              <a:t>Priežastys, </a:t>
            </a:r>
            <a:r>
              <a:rPr lang="lt-LT" sz="3200" b="1" dirty="0" smtClean="0"/>
              <a:t>dėl kurių </a:t>
            </a:r>
            <a:r>
              <a:rPr lang="lt-LT" sz="3200" b="1" dirty="0" smtClean="0">
                <a:solidFill>
                  <a:srgbClr val="FF0000"/>
                </a:solidFill>
              </a:rPr>
              <a:t>kreipiasi</a:t>
            </a:r>
            <a:r>
              <a:rPr lang="lt-LT" sz="3200" b="1" dirty="0" smtClean="0"/>
              <a:t> </a:t>
            </a:r>
            <a:r>
              <a:rPr lang="lt-LT" sz="3200" b="1" dirty="0" smtClean="0"/>
              <a:t>į </a:t>
            </a:r>
            <a:r>
              <a:rPr lang="lt-LT" sz="3200" b="1" dirty="0" smtClean="0"/>
              <a:t>policiją</a:t>
            </a:r>
            <a:endParaRPr lang="en-US" sz="3200" dirty="0"/>
          </a:p>
        </p:txBody>
      </p:sp>
    </p:spTree>
    <p:extLst>
      <p:ext uri="{BB962C8B-B14F-4D97-AF65-F5344CB8AC3E}">
        <p14:creationId xmlns:p14="http://schemas.microsoft.com/office/powerpoint/2010/main" val="172819305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9866" y="2006823"/>
            <a:ext cx="4120397" cy="4202505"/>
          </a:xfrm>
        </p:spPr>
        <p:txBody>
          <a:bodyPr>
            <a:normAutofit/>
          </a:bodyPr>
          <a:lstStyle/>
          <a:p>
            <a:r>
              <a:rPr lang="lt-LT" sz="2400" dirty="0" smtClean="0"/>
              <a:t>Gyventojų pilietiškumas</a:t>
            </a:r>
            <a:endParaRPr lang="lt-LT" sz="2400" dirty="0"/>
          </a:p>
          <a:p>
            <a:r>
              <a:rPr lang="lt-LT" sz="2400" dirty="0" smtClean="0"/>
              <a:t>Nusikaltimo sunkumas</a:t>
            </a:r>
          </a:p>
          <a:p>
            <a:r>
              <a:rPr lang="lt-LT" sz="2400" dirty="0" smtClean="0"/>
              <a:t>Galimos sunkios pasekmės</a:t>
            </a:r>
          </a:p>
          <a:p>
            <a:r>
              <a:rPr lang="lt-LT" sz="2400" dirty="0" smtClean="0"/>
              <a:t>Nes nėra daugiau kur kreiptis</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304" y="327727"/>
            <a:ext cx="1239789" cy="135137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0241" y="1"/>
            <a:ext cx="1780028" cy="1780028"/>
          </a:xfrm>
          <a:prstGeom prst="rect">
            <a:avLst/>
          </a:prstGeom>
        </p:spPr>
      </p:pic>
      <p:sp>
        <p:nvSpPr>
          <p:cNvPr id="11" name="TextBox 10"/>
          <p:cNvSpPr txBox="1"/>
          <p:nvPr/>
        </p:nvSpPr>
        <p:spPr>
          <a:xfrm>
            <a:off x="5914418" y="1974457"/>
            <a:ext cx="5188084" cy="2031325"/>
          </a:xfrm>
          <a:prstGeom prst="rect">
            <a:avLst/>
          </a:prstGeom>
          <a:noFill/>
        </p:spPr>
        <p:txBody>
          <a:bodyPr wrap="square" rtlCol="0">
            <a:spAutoFit/>
          </a:bodyPr>
          <a:lstStyle/>
          <a:p>
            <a:r>
              <a:rPr lang="lt-LT" i="1" dirty="0" smtClean="0"/>
              <a:t>...nes </a:t>
            </a:r>
            <a:r>
              <a:rPr lang="lt-LT" i="1" dirty="0"/>
              <a:t>aš manau, kad tai yra kiekvieno piliečio pareiga tą </a:t>
            </a:r>
            <a:r>
              <a:rPr lang="lt-LT" i="1" dirty="0" smtClean="0"/>
              <a:t>padaryti. Ir  </a:t>
            </a:r>
            <a:r>
              <a:rPr lang="lt-LT" i="1" dirty="0"/>
              <a:t>tikrai stebina nors žmonių </a:t>
            </a:r>
            <a:r>
              <a:rPr lang="lt-LT" i="1" dirty="0" smtClean="0"/>
              <a:t>abejingumas </a:t>
            </a:r>
            <a:r>
              <a:rPr lang="lt-LT" i="1" dirty="0"/>
              <a:t>matant </a:t>
            </a:r>
            <a:r>
              <a:rPr lang="lt-LT" i="1" dirty="0" smtClean="0"/>
              <a:t>skriaudžiamą, </a:t>
            </a:r>
            <a:r>
              <a:rPr lang="lt-LT" i="1" dirty="0"/>
              <a:t>matant mušamą žmogų arba </a:t>
            </a:r>
            <a:r>
              <a:rPr lang="lt-LT" i="1" dirty="0" smtClean="0"/>
              <a:t>tiesiog, </a:t>
            </a:r>
            <a:r>
              <a:rPr lang="lt-LT" i="1" dirty="0"/>
              <a:t>na, kažkur gulintį gatvėje. Tai manau, kad nuo </a:t>
            </a:r>
            <a:r>
              <a:rPr lang="lt-LT" i="1" dirty="0" smtClean="0"/>
              <a:t>kiekvieno..., </a:t>
            </a:r>
            <a:r>
              <a:rPr lang="lt-LT" i="1" dirty="0"/>
              <a:t>kiekvienas turėtų tai padaryti ir nebūti </a:t>
            </a:r>
            <a:r>
              <a:rPr lang="lt-LT" i="1" dirty="0" smtClean="0"/>
              <a:t>abejingas, </a:t>
            </a:r>
            <a:r>
              <a:rPr lang="lt-LT" i="1" dirty="0"/>
              <a:t>jeigu mato kažkokią netinkamą situaciją.</a:t>
            </a:r>
          </a:p>
        </p:txBody>
      </p:sp>
      <p:sp>
        <p:nvSpPr>
          <p:cNvPr id="12" name="TextBox 11"/>
          <p:cNvSpPr txBox="1"/>
          <p:nvPr/>
        </p:nvSpPr>
        <p:spPr>
          <a:xfrm>
            <a:off x="5914418" y="1974457"/>
            <a:ext cx="5103778" cy="2308324"/>
          </a:xfrm>
          <a:prstGeom prst="rect">
            <a:avLst/>
          </a:prstGeom>
          <a:solidFill>
            <a:schemeClr val="bg1"/>
          </a:solidFill>
        </p:spPr>
        <p:txBody>
          <a:bodyPr wrap="square" rtlCol="0">
            <a:spAutoFit/>
          </a:bodyPr>
          <a:lstStyle/>
          <a:p>
            <a:r>
              <a:rPr lang="en-US" i="1" dirty="0"/>
              <a:t>O </a:t>
            </a:r>
            <a:r>
              <a:rPr lang="en-US" i="1" dirty="0" err="1"/>
              <a:t>tuo</a:t>
            </a:r>
            <a:r>
              <a:rPr lang="en-US" i="1" dirty="0"/>
              <a:t> </a:t>
            </a:r>
            <a:r>
              <a:rPr lang="en-US" i="1" dirty="0" err="1"/>
              <a:t>atveju</a:t>
            </a:r>
            <a:r>
              <a:rPr lang="en-US" i="1" dirty="0"/>
              <a:t>, kai </a:t>
            </a:r>
            <a:r>
              <a:rPr lang="en-US" i="1" dirty="0" err="1"/>
              <a:t>pamatyčiau</a:t>
            </a:r>
            <a:r>
              <a:rPr lang="en-US" i="1" dirty="0"/>
              <a:t> </a:t>
            </a:r>
            <a:r>
              <a:rPr lang="en-US" i="1" dirty="0" err="1"/>
              <a:t>daromą</a:t>
            </a:r>
            <a:r>
              <a:rPr lang="en-US" i="1" dirty="0"/>
              <a:t> </a:t>
            </a:r>
            <a:r>
              <a:rPr lang="en-US" i="1" dirty="0" err="1"/>
              <a:t>sunkų</a:t>
            </a:r>
            <a:r>
              <a:rPr lang="en-US" i="1" dirty="0"/>
              <a:t> </a:t>
            </a:r>
            <a:r>
              <a:rPr lang="en-US" i="1" dirty="0" err="1"/>
              <a:t>teisės</a:t>
            </a:r>
            <a:r>
              <a:rPr lang="en-US" i="1" dirty="0"/>
              <a:t> </a:t>
            </a:r>
            <a:r>
              <a:rPr lang="en-US" i="1" dirty="0" err="1"/>
              <a:t>pažeidimą</a:t>
            </a:r>
            <a:r>
              <a:rPr lang="en-US" i="1" dirty="0"/>
              <a:t>, </a:t>
            </a:r>
            <a:r>
              <a:rPr lang="en-US" i="1" dirty="0" err="1"/>
              <a:t>manau</a:t>
            </a:r>
            <a:r>
              <a:rPr lang="en-US" i="1" dirty="0"/>
              <a:t>, </a:t>
            </a:r>
            <a:r>
              <a:rPr lang="en-US" i="1" dirty="0" err="1"/>
              <a:t>tikrai</a:t>
            </a:r>
            <a:r>
              <a:rPr lang="en-US" i="1" dirty="0"/>
              <a:t> </a:t>
            </a:r>
            <a:r>
              <a:rPr lang="en-US" i="1" dirty="0" err="1"/>
              <a:t>kreipčiausi</a:t>
            </a:r>
            <a:r>
              <a:rPr lang="en-US" i="1" dirty="0"/>
              <a:t> į </a:t>
            </a:r>
            <a:r>
              <a:rPr lang="en-US" i="1" dirty="0" err="1"/>
              <a:t>policiją</a:t>
            </a:r>
            <a:r>
              <a:rPr lang="en-US" i="1" dirty="0"/>
              <a:t> </a:t>
            </a:r>
            <a:r>
              <a:rPr lang="en-US" i="1" dirty="0" err="1"/>
              <a:t>ir</a:t>
            </a:r>
            <a:r>
              <a:rPr lang="en-US" i="1" dirty="0"/>
              <a:t> </a:t>
            </a:r>
            <a:r>
              <a:rPr lang="en-US" i="1" dirty="0" err="1"/>
              <a:t>praneščiau</a:t>
            </a:r>
            <a:r>
              <a:rPr lang="en-US" i="1" dirty="0"/>
              <a:t> </a:t>
            </a:r>
            <a:r>
              <a:rPr lang="en-US" i="1" dirty="0" err="1"/>
              <a:t>apie</a:t>
            </a:r>
            <a:r>
              <a:rPr lang="en-US" i="1" dirty="0"/>
              <a:t> tai, </a:t>
            </a:r>
            <a:r>
              <a:rPr lang="en-US" i="1" dirty="0" err="1"/>
              <a:t>kad</a:t>
            </a:r>
            <a:r>
              <a:rPr lang="en-US" i="1" dirty="0"/>
              <a:t> </a:t>
            </a:r>
            <a:r>
              <a:rPr lang="en-US" i="1" dirty="0" err="1"/>
              <a:t>toks</a:t>
            </a:r>
            <a:r>
              <a:rPr lang="en-US" i="1" dirty="0"/>
              <a:t> </a:t>
            </a:r>
            <a:r>
              <a:rPr lang="en-US" i="1" dirty="0" err="1"/>
              <a:t>teisės</a:t>
            </a:r>
            <a:r>
              <a:rPr lang="en-US" i="1" dirty="0"/>
              <a:t> </a:t>
            </a:r>
            <a:r>
              <a:rPr lang="en-US" i="1" dirty="0" err="1"/>
              <a:t>pažeidėjas</a:t>
            </a:r>
            <a:r>
              <a:rPr lang="en-US" i="1" dirty="0"/>
              <a:t> </a:t>
            </a:r>
            <a:r>
              <a:rPr lang="en-US" i="1" dirty="0" err="1"/>
              <a:t>būtų</a:t>
            </a:r>
            <a:r>
              <a:rPr lang="en-US" i="1" dirty="0"/>
              <a:t> </a:t>
            </a:r>
            <a:r>
              <a:rPr lang="en-US" i="1" dirty="0" err="1"/>
              <a:t>surastas</a:t>
            </a:r>
            <a:r>
              <a:rPr lang="en-US" i="1" dirty="0"/>
              <a:t> </a:t>
            </a:r>
            <a:r>
              <a:rPr lang="en-US" i="1" dirty="0" err="1"/>
              <a:t>ir</a:t>
            </a:r>
            <a:r>
              <a:rPr lang="en-US" i="1" dirty="0"/>
              <a:t> </a:t>
            </a:r>
            <a:r>
              <a:rPr lang="en-US" i="1" dirty="0" err="1"/>
              <a:t>nubaustas</a:t>
            </a:r>
            <a:r>
              <a:rPr lang="en-US" i="1" dirty="0"/>
              <a:t>, </a:t>
            </a:r>
            <a:r>
              <a:rPr lang="en-US" i="1" dirty="0" err="1"/>
              <a:t>kad</a:t>
            </a:r>
            <a:r>
              <a:rPr lang="en-US" i="1" dirty="0"/>
              <a:t> </a:t>
            </a:r>
            <a:r>
              <a:rPr lang="en-US" i="1" dirty="0" err="1"/>
              <a:t>jis</a:t>
            </a:r>
            <a:r>
              <a:rPr lang="en-US" i="1" dirty="0"/>
              <a:t> </a:t>
            </a:r>
            <a:r>
              <a:rPr lang="en-US" i="1" dirty="0" err="1"/>
              <a:t>nekeltų</a:t>
            </a:r>
            <a:r>
              <a:rPr lang="en-US" i="1" dirty="0"/>
              <a:t> </a:t>
            </a:r>
            <a:r>
              <a:rPr lang="en-US" i="1" dirty="0" err="1"/>
              <a:t>grėsmės</a:t>
            </a:r>
            <a:r>
              <a:rPr lang="en-US" i="1" dirty="0"/>
              <a:t> </a:t>
            </a:r>
            <a:r>
              <a:rPr lang="en-US" i="1" dirty="0" err="1"/>
              <a:t>ir</a:t>
            </a:r>
            <a:r>
              <a:rPr lang="en-US" i="1" dirty="0"/>
              <a:t> </a:t>
            </a:r>
            <a:r>
              <a:rPr lang="en-US" i="1" dirty="0" err="1"/>
              <a:t>nedarytų</a:t>
            </a:r>
            <a:r>
              <a:rPr lang="en-US" i="1" dirty="0"/>
              <a:t> </a:t>
            </a:r>
            <a:r>
              <a:rPr lang="en-US" i="1" dirty="0" err="1"/>
              <a:t>toliau</a:t>
            </a:r>
            <a:r>
              <a:rPr lang="en-US" i="1" dirty="0"/>
              <a:t> </a:t>
            </a:r>
            <a:r>
              <a:rPr lang="en-US" i="1" dirty="0" err="1"/>
              <a:t>teisės</a:t>
            </a:r>
            <a:r>
              <a:rPr lang="en-US" i="1" dirty="0"/>
              <a:t> </a:t>
            </a:r>
            <a:r>
              <a:rPr lang="en-US" i="1" dirty="0" err="1"/>
              <a:t>pažeidimų</a:t>
            </a:r>
            <a:r>
              <a:rPr lang="en-US" i="1" dirty="0"/>
              <a:t>, </a:t>
            </a:r>
            <a:r>
              <a:rPr lang="en-US" i="1" dirty="0" err="1"/>
              <a:t>dėl</a:t>
            </a:r>
            <a:r>
              <a:rPr lang="en-US" i="1" dirty="0"/>
              <a:t> </a:t>
            </a:r>
            <a:r>
              <a:rPr lang="en-US" i="1" dirty="0" err="1"/>
              <a:t>kurių</a:t>
            </a:r>
            <a:r>
              <a:rPr lang="en-US" i="1" dirty="0"/>
              <a:t> </a:t>
            </a:r>
            <a:r>
              <a:rPr lang="en-US" i="1" dirty="0" err="1"/>
              <a:t>galėtų</a:t>
            </a:r>
            <a:r>
              <a:rPr lang="en-US" i="1" dirty="0"/>
              <a:t> </a:t>
            </a:r>
            <a:r>
              <a:rPr lang="en-US" i="1" dirty="0" err="1"/>
              <a:t>nukentėti</a:t>
            </a:r>
            <a:r>
              <a:rPr lang="en-US" i="1" dirty="0"/>
              <a:t> </a:t>
            </a:r>
            <a:r>
              <a:rPr lang="en-US" i="1" dirty="0" err="1"/>
              <a:t>ir</a:t>
            </a:r>
            <a:r>
              <a:rPr lang="en-US" i="1" dirty="0"/>
              <a:t> </a:t>
            </a:r>
            <a:r>
              <a:rPr lang="en-US" i="1" dirty="0" err="1"/>
              <a:t>kiti</a:t>
            </a:r>
            <a:r>
              <a:rPr lang="en-US" i="1" dirty="0"/>
              <a:t> </a:t>
            </a:r>
            <a:r>
              <a:rPr lang="en-US" i="1" dirty="0" err="1"/>
              <a:t>asmenys</a:t>
            </a:r>
            <a:r>
              <a:rPr lang="en-US" i="1" dirty="0" smtClean="0"/>
              <a:t>.</a:t>
            </a:r>
            <a:endParaRPr lang="lt-LT" i="1" dirty="0" smtClean="0"/>
          </a:p>
          <a:p>
            <a:endParaRPr lang="lt-LT" i="1" dirty="0"/>
          </a:p>
          <a:p>
            <a:endParaRPr lang="lt-LT" dirty="0"/>
          </a:p>
        </p:txBody>
      </p:sp>
      <p:sp>
        <p:nvSpPr>
          <p:cNvPr id="10" name="Title 1"/>
          <p:cNvSpPr>
            <a:spLocks noGrp="1"/>
          </p:cNvSpPr>
          <p:nvPr>
            <p:ph type="title"/>
          </p:nvPr>
        </p:nvSpPr>
        <p:spPr>
          <a:xfrm>
            <a:off x="1448791" y="327727"/>
            <a:ext cx="8830104" cy="1362961"/>
          </a:xfrm>
        </p:spPr>
        <p:txBody>
          <a:bodyPr>
            <a:normAutofit/>
          </a:bodyPr>
          <a:lstStyle/>
          <a:p>
            <a:r>
              <a:rPr lang="lt-LT" sz="3200" b="1" dirty="0" smtClean="0"/>
              <a:t>Gyventojų interviu. </a:t>
            </a:r>
            <a:r>
              <a:rPr lang="lt-LT" sz="3200" b="1" dirty="0"/>
              <a:t>Priežastys, </a:t>
            </a:r>
            <a:r>
              <a:rPr lang="lt-LT" sz="3200" b="1" dirty="0" smtClean="0"/>
              <a:t>dėl kurių </a:t>
            </a:r>
            <a:r>
              <a:rPr lang="lt-LT" sz="3200" b="1" dirty="0" smtClean="0">
                <a:solidFill>
                  <a:srgbClr val="C00000"/>
                </a:solidFill>
              </a:rPr>
              <a:t>kreipiasi</a:t>
            </a:r>
            <a:r>
              <a:rPr lang="lt-LT" sz="3200" b="1" dirty="0" smtClean="0"/>
              <a:t> į policiją, </a:t>
            </a:r>
            <a:r>
              <a:rPr lang="lt-LT" sz="3200" b="1" dirty="0" smtClean="0">
                <a:solidFill>
                  <a:srgbClr val="C00000"/>
                </a:solidFill>
              </a:rPr>
              <a:t>nesusiję su policijos veikla</a:t>
            </a:r>
            <a:endParaRPr lang="en-US" sz="3200" b="1" dirty="0">
              <a:solidFill>
                <a:srgbClr val="C00000"/>
              </a:solidFill>
            </a:endParaRPr>
          </a:p>
        </p:txBody>
      </p:sp>
      <p:sp>
        <p:nvSpPr>
          <p:cNvPr id="8" name="TextBox 7"/>
          <p:cNvSpPr txBox="1"/>
          <p:nvPr/>
        </p:nvSpPr>
        <p:spPr>
          <a:xfrm>
            <a:off x="5914418" y="1974457"/>
            <a:ext cx="5103778" cy="3416320"/>
          </a:xfrm>
          <a:prstGeom prst="rect">
            <a:avLst/>
          </a:prstGeom>
          <a:solidFill>
            <a:schemeClr val="bg1"/>
          </a:solidFill>
        </p:spPr>
        <p:txBody>
          <a:bodyPr wrap="square" rtlCol="0">
            <a:spAutoFit/>
          </a:bodyPr>
          <a:lstStyle/>
          <a:p>
            <a:r>
              <a:rPr lang="en-US" i="1" dirty="0" err="1"/>
              <a:t>Vairuotojas</a:t>
            </a:r>
            <a:r>
              <a:rPr lang="en-US" i="1" dirty="0"/>
              <a:t> </a:t>
            </a:r>
            <a:r>
              <a:rPr lang="en-US" i="1" dirty="0" err="1"/>
              <a:t>pavojingai</a:t>
            </a:r>
            <a:r>
              <a:rPr lang="en-US" i="1" dirty="0"/>
              <a:t> </a:t>
            </a:r>
            <a:r>
              <a:rPr lang="en-US" i="1" dirty="0" err="1"/>
              <a:t>manevravo</a:t>
            </a:r>
            <a:r>
              <a:rPr lang="en-US" i="1" dirty="0"/>
              <a:t> </a:t>
            </a:r>
            <a:r>
              <a:rPr lang="en-US" i="1" dirty="0" err="1"/>
              <a:t>ir</a:t>
            </a:r>
            <a:r>
              <a:rPr lang="en-US" i="1" dirty="0"/>
              <a:t> </a:t>
            </a:r>
            <a:r>
              <a:rPr lang="en-US" i="1" dirty="0" err="1"/>
              <a:t>tikrai</a:t>
            </a:r>
            <a:r>
              <a:rPr lang="en-US" i="1" dirty="0"/>
              <a:t> </a:t>
            </a:r>
            <a:r>
              <a:rPr lang="en-US" i="1" dirty="0" err="1"/>
              <a:t>galėjo</a:t>
            </a:r>
            <a:r>
              <a:rPr lang="en-US" i="1" dirty="0"/>
              <a:t> </a:t>
            </a:r>
            <a:r>
              <a:rPr lang="en-US" i="1" dirty="0" err="1"/>
              <a:t>sukelti</a:t>
            </a:r>
            <a:r>
              <a:rPr lang="en-US" i="1" dirty="0"/>
              <a:t> </a:t>
            </a:r>
            <a:r>
              <a:rPr lang="en-US" i="1" dirty="0" err="1"/>
              <a:t>pavojų</a:t>
            </a:r>
            <a:r>
              <a:rPr lang="en-US" i="1" dirty="0"/>
              <a:t> </a:t>
            </a:r>
            <a:r>
              <a:rPr lang="en-US" i="1" dirty="0" err="1"/>
              <a:t>kitiems</a:t>
            </a:r>
            <a:r>
              <a:rPr lang="en-US" i="1" dirty="0"/>
              <a:t> </a:t>
            </a:r>
            <a:r>
              <a:rPr lang="en-US" i="1" dirty="0" err="1"/>
              <a:t>eismo</a:t>
            </a:r>
            <a:r>
              <a:rPr lang="en-US" i="1" dirty="0"/>
              <a:t> </a:t>
            </a:r>
            <a:r>
              <a:rPr lang="en-US" i="1" dirty="0" err="1"/>
              <a:t>dalyviams</a:t>
            </a:r>
            <a:r>
              <a:rPr lang="en-US" i="1" dirty="0"/>
              <a:t>. </a:t>
            </a:r>
            <a:r>
              <a:rPr lang="en-US" i="1" dirty="0" err="1"/>
              <a:t>Jeigu</a:t>
            </a:r>
            <a:r>
              <a:rPr lang="en-US" i="1" dirty="0"/>
              <a:t> </a:t>
            </a:r>
            <a:r>
              <a:rPr lang="en-US" i="1" dirty="0" err="1"/>
              <a:t>tas</a:t>
            </a:r>
            <a:r>
              <a:rPr lang="en-US" i="1" dirty="0"/>
              <a:t> </a:t>
            </a:r>
            <a:r>
              <a:rPr lang="en-US" i="1" dirty="0" err="1"/>
              <a:t>vairuotojas</a:t>
            </a:r>
            <a:r>
              <a:rPr lang="en-US" i="1" dirty="0"/>
              <a:t> </a:t>
            </a:r>
            <a:r>
              <a:rPr lang="en-US" i="1" dirty="0" err="1"/>
              <a:t>girtas</a:t>
            </a:r>
            <a:r>
              <a:rPr lang="en-US" i="1" dirty="0"/>
              <a:t> </a:t>
            </a:r>
            <a:r>
              <a:rPr lang="en-US" i="1" dirty="0" err="1"/>
              <a:t>ir</a:t>
            </a:r>
            <a:r>
              <a:rPr lang="en-US" i="1" dirty="0"/>
              <a:t> </a:t>
            </a:r>
            <a:r>
              <a:rPr lang="en-US" i="1" dirty="0" err="1"/>
              <a:t>vairavo</a:t>
            </a:r>
            <a:r>
              <a:rPr lang="en-US" i="1" dirty="0"/>
              <a:t> </a:t>
            </a:r>
            <a:r>
              <a:rPr lang="en-US" i="1" dirty="0" err="1"/>
              <a:t>neblaivus</a:t>
            </a:r>
            <a:r>
              <a:rPr lang="en-US" i="1" dirty="0"/>
              <a:t>, </a:t>
            </a:r>
            <a:r>
              <a:rPr lang="en-US" i="1" dirty="0" err="1"/>
              <a:t>vadinasi</a:t>
            </a:r>
            <a:r>
              <a:rPr lang="en-US" i="1" dirty="0"/>
              <a:t>, </a:t>
            </a:r>
            <a:r>
              <a:rPr lang="en-US" i="1" dirty="0" err="1"/>
              <a:t>reiškia</a:t>
            </a:r>
            <a:r>
              <a:rPr lang="en-US" i="1" dirty="0"/>
              <a:t>, jo </a:t>
            </a:r>
            <a:r>
              <a:rPr lang="en-US" i="1" dirty="0" err="1"/>
              <a:t>reakcija</a:t>
            </a:r>
            <a:r>
              <a:rPr lang="en-US" i="1" dirty="0"/>
              <a:t> </a:t>
            </a:r>
            <a:r>
              <a:rPr lang="en-US" i="1" dirty="0" err="1"/>
              <a:t>yra</a:t>
            </a:r>
            <a:r>
              <a:rPr lang="en-US" i="1" dirty="0"/>
              <a:t> </a:t>
            </a:r>
            <a:r>
              <a:rPr lang="en-US" i="1" dirty="0" err="1"/>
              <a:t>sumažėjusi</a:t>
            </a:r>
            <a:r>
              <a:rPr lang="en-US" i="1" dirty="0"/>
              <a:t>, </a:t>
            </a:r>
            <a:r>
              <a:rPr lang="en-US" i="1" dirty="0" err="1"/>
              <a:t>jis</a:t>
            </a:r>
            <a:r>
              <a:rPr lang="en-US" i="1" dirty="0"/>
              <a:t> </a:t>
            </a:r>
            <a:r>
              <a:rPr lang="en-US" i="1" dirty="0" err="1"/>
              <a:t>galėjo</a:t>
            </a:r>
            <a:r>
              <a:rPr lang="en-US" i="1" dirty="0"/>
              <a:t> </a:t>
            </a:r>
            <a:r>
              <a:rPr lang="en-US" i="1" dirty="0" err="1"/>
              <a:t>nepastebėti</a:t>
            </a:r>
            <a:r>
              <a:rPr lang="en-US" i="1" dirty="0"/>
              <a:t> </a:t>
            </a:r>
            <a:r>
              <a:rPr lang="en-US" i="1" dirty="0" err="1"/>
              <a:t>pėsčiojo</a:t>
            </a:r>
            <a:r>
              <a:rPr lang="en-US" i="1" dirty="0"/>
              <a:t> </a:t>
            </a:r>
            <a:r>
              <a:rPr lang="en-US" i="1" dirty="0" err="1"/>
              <a:t>einančio</a:t>
            </a:r>
            <a:r>
              <a:rPr lang="en-US" i="1" dirty="0"/>
              <a:t> per </a:t>
            </a:r>
            <a:r>
              <a:rPr lang="en-US" i="1" dirty="0" err="1"/>
              <a:t>kelią</a:t>
            </a:r>
            <a:r>
              <a:rPr lang="en-US" i="1" dirty="0"/>
              <a:t>, </a:t>
            </a:r>
            <a:r>
              <a:rPr lang="en-US" i="1" dirty="0" err="1"/>
              <a:t>atsitrenkti</a:t>
            </a:r>
            <a:r>
              <a:rPr lang="en-US" i="1" dirty="0"/>
              <a:t> į </a:t>
            </a:r>
            <a:r>
              <a:rPr lang="en-US" i="1" dirty="0" err="1"/>
              <a:t>kitą</a:t>
            </a:r>
            <a:r>
              <a:rPr lang="en-US" i="1" dirty="0"/>
              <a:t> </a:t>
            </a:r>
            <a:r>
              <a:rPr lang="en-US" i="1" dirty="0" err="1" smtClean="0"/>
              <a:t>automoblį</a:t>
            </a:r>
            <a:r>
              <a:rPr lang="lt-LT" i="1" dirty="0" smtClean="0"/>
              <a:t>,</a:t>
            </a:r>
            <a:r>
              <a:rPr lang="en-US" i="1" dirty="0" smtClean="0"/>
              <a:t> </a:t>
            </a:r>
            <a:r>
              <a:rPr lang="en-US" i="1" dirty="0" err="1"/>
              <a:t>ir</a:t>
            </a:r>
            <a:r>
              <a:rPr lang="en-US" i="1" dirty="0"/>
              <a:t> </a:t>
            </a:r>
            <a:r>
              <a:rPr lang="en-US" i="1" dirty="0" err="1"/>
              <a:t>taip</a:t>
            </a:r>
            <a:r>
              <a:rPr lang="en-US" i="1" dirty="0"/>
              <a:t> </a:t>
            </a:r>
            <a:r>
              <a:rPr lang="en-US" i="1" dirty="0" err="1"/>
              <a:t>tiesiog</a:t>
            </a:r>
            <a:r>
              <a:rPr lang="en-US" i="1" dirty="0"/>
              <a:t> </a:t>
            </a:r>
            <a:r>
              <a:rPr lang="en-US" i="1" dirty="0" err="1"/>
              <a:t>būtų</a:t>
            </a:r>
            <a:r>
              <a:rPr lang="en-US" i="1" dirty="0"/>
              <a:t> </a:t>
            </a:r>
            <a:r>
              <a:rPr lang="en-US" i="1" dirty="0" err="1"/>
              <a:t>baisios</a:t>
            </a:r>
            <a:r>
              <a:rPr lang="en-US" i="1" dirty="0"/>
              <a:t> </a:t>
            </a:r>
            <a:r>
              <a:rPr lang="en-US" i="1" dirty="0" err="1"/>
              <a:t>pasekmės</a:t>
            </a:r>
            <a:r>
              <a:rPr lang="en-US" i="1" dirty="0"/>
              <a:t>. Tad </a:t>
            </a:r>
            <a:r>
              <a:rPr lang="en-US" i="1" dirty="0" err="1"/>
              <a:t>geriau</a:t>
            </a:r>
            <a:r>
              <a:rPr lang="en-US" i="1" dirty="0"/>
              <a:t> </a:t>
            </a:r>
            <a:r>
              <a:rPr lang="en-US" i="1" dirty="0" err="1"/>
              <a:t>tokius</a:t>
            </a:r>
            <a:r>
              <a:rPr lang="en-US" i="1" dirty="0"/>
              <a:t> </a:t>
            </a:r>
            <a:r>
              <a:rPr lang="en-US" i="1" dirty="0" err="1"/>
              <a:t>pažeidimus</a:t>
            </a:r>
            <a:r>
              <a:rPr lang="en-US" i="1" dirty="0"/>
              <a:t> </a:t>
            </a:r>
            <a:r>
              <a:rPr lang="en-US" i="1" dirty="0" err="1"/>
              <a:t>stengtis</a:t>
            </a:r>
            <a:r>
              <a:rPr lang="en-US" i="1" dirty="0"/>
              <a:t> </a:t>
            </a:r>
            <a:r>
              <a:rPr lang="en-US" i="1" dirty="0" err="1"/>
              <a:t>sustabdyti</a:t>
            </a:r>
            <a:r>
              <a:rPr lang="en-US" i="1" dirty="0"/>
              <a:t> </a:t>
            </a:r>
            <a:r>
              <a:rPr lang="en-US" i="1" dirty="0" err="1" smtClean="0"/>
              <a:t>i</a:t>
            </a:r>
            <a:r>
              <a:rPr lang="lt-LT" i="1" dirty="0" smtClean="0"/>
              <a:t>š</a:t>
            </a:r>
            <a:r>
              <a:rPr lang="en-US" i="1" dirty="0" smtClean="0"/>
              <a:t> </a:t>
            </a:r>
            <a:r>
              <a:rPr lang="en-US" i="1" dirty="0" err="1"/>
              <a:t>mano</a:t>
            </a:r>
            <a:r>
              <a:rPr lang="en-US" i="1" dirty="0"/>
              <a:t> </a:t>
            </a:r>
            <a:r>
              <a:rPr lang="en-US" i="1" dirty="0" err="1"/>
              <a:t>pusės</a:t>
            </a:r>
            <a:r>
              <a:rPr lang="en-US" i="1" dirty="0"/>
              <a:t>, </a:t>
            </a:r>
            <a:r>
              <a:rPr lang="en-US" i="1" dirty="0" err="1"/>
              <a:t>tiek</a:t>
            </a:r>
            <a:r>
              <a:rPr lang="en-US" i="1" dirty="0"/>
              <a:t> </a:t>
            </a:r>
            <a:r>
              <a:rPr lang="en-US" i="1" dirty="0" err="1"/>
              <a:t>ir</a:t>
            </a:r>
            <a:r>
              <a:rPr lang="en-US" i="1" dirty="0"/>
              <a:t> </a:t>
            </a:r>
            <a:r>
              <a:rPr lang="en-US" i="1" dirty="0" err="1"/>
              <a:t>iš</a:t>
            </a:r>
            <a:r>
              <a:rPr lang="en-US" i="1" dirty="0"/>
              <a:t> </a:t>
            </a:r>
            <a:r>
              <a:rPr lang="en-US" i="1" dirty="0" err="1"/>
              <a:t>pareigūnų</a:t>
            </a:r>
            <a:r>
              <a:rPr lang="en-US" i="1" dirty="0"/>
              <a:t> </a:t>
            </a:r>
            <a:r>
              <a:rPr lang="en-US" i="1" dirty="0" err="1"/>
              <a:t>pusės</a:t>
            </a:r>
            <a:r>
              <a:rPr lang="en-US" i="1" dirty="0"/>
              <a:t>.</a:t>
            </a:r>
            <a:endParaRPr lang="lt-LT" i="1" dirty="0"/>
          </a:p>
          <a:p>
            <a:endParaRPr lang="lt-LT" i="1" dirty="0" smtClean="0"/>
          </a:p>
          <a:p>
            <a:endParaRPr lang="lt-LT" i="1" dirty="0"/>
          </a:p>
          <a:p>
            <a:endParaRPr lang="lt-LT" i="1" dirty="0" smtClean="0"/>
          </a:p>
          <a:p>
            <a:endParaRPr lang="lt-LT" dirty="0"/>
          </a:p>
        </p:txBody>
      </p:sp>
      <p:sp>
        <p:nvSpPr>
          <p:cNvPr id="9" name="TextBox 8"/>
          <p:cNvSpPr txBox="1"/>
          <p:nvPr/>
        </p:nvSpPr>
        <p:spPr>
          <a:xfrm>
            <a:off x="5914418" y="2006823"/>
            <a:ext cx="5103778" cy="2585323"/>
          </a:xfrm>
          <a:prstGeom prst="rect">
            <a:avLst/>
          </a:prstGeom>
          <a:solidFill>
            <a:schemeClr val="bg1"/>
          </a:solidFill>
        </p:spPr>
        <p:txBody>
          <a:bodyPr wrap="square" rtlCol="0">
            <a:spAutoFit/>
          </a:bodyPr>
          <a:lstStyle/>
          <a:p>
            <a:r>
              <a:rPr lang="en-US" i="1" dirty="0"/>
              <a:t>Tai </a:t>
            </a:r>
            <a:r>
              <a:rPr lang="en-US" i="1" dirty="0" err="1"/>
              <a:t>žinoma</a:t>
            </a:r>
            <a:r>
              <a:rPr lang="en-US" i="1" dirty="0"/>
              <a:t>, o </a:t>
            </a:r>
            <a:r>
              <a:rPr lang="en-US" i="1" dirty="0" err="1"/>
              <a:t>kur</a:t>
            </a:r>
            <a:r>
              <a:rPr lang="en-US" i="1" dirty="0"/>
              <a:t> </a:t>
            </a:r>
            <a:r>
              <a:rPr lang="en-US" i="1" dirty="0" err="1"/>
              <a:t>kitur</a:t>
            </a:r>
            <a:r>
              <a:rPr lang="en-US" i="1" dirty="0"/>
              <a:t> </a:t>
            </a:r>
            <a:r>
              <a:rPr lang="en-US" i="1" dirty="0" err="1"/>
              <a:t>aš</a:t>
            </a:r>
            <a:r>
              <a:rPr lang="en-US" i="1" dirty="0"/>
              <a:t> </a:t>
            </a:r>
            <a:r>
              <a:rPr lang="en-US" i="1" dirty="0" err="1"/>
              <a:t>kreipsiuosi</a:t>
            </a:r>
            <a:r>
              <a:rPr lang="en-US" i="1" dirty="0"/>
              <a:t>? </a:t>
            </a:r>
            <a:r>
              <a:rPr lang="en-US" i="1" dirty="0" err="1"/>
              <a:t>Pati</a:t>
            </a:r>
            <a:r>
              <a:rPr lang="en-US" i="1" dirty="0"/>
              <a:t> </a:t>
            </a:r>
            <a:r>
              <a:rPr lang="en-US" i="1" dirty="0" err="1"/>
              <a:t>gi</a:t>
            </a:r>
            <a:r>
              <a:rPr lang="en-US" i="1" dirty="0"/>
              <a:t> </a:t>
            </a:r>
            <a:r>
              <a:rPr lang="en-US" i="1" dirty="0" err="1"/>
              <a:t>problemų</a:t>
            </a:r>
            <a:r>
              <a:rPr lang="en-US" i="1" dirty="0"/>
              <a:t> </a:t>
            </a:r>
            <a:r>
              <a:rPr lang="en-US" i="1" dirty="0" err="1" smtClean="0"/>
              <a:t>neišspręsiu</a:t>
            </a:r>
            <a:r>
              <a:rPr lang="lt-LT" i="1" dirty="0" smtClean="0"/>
              <a:t>.</a:t>
            </a:r>
          </a:p>
          <a:p>
            <a:endParaRPr lang="lt-LT" i="1" dirty="0"/>
          </a:p>
          <a:p>
            <a:endParaRPr lang="lt-LT" i="1" dirty="0" smtClean="0"/>
          </a:p>
          <a:p>
            <a:endParaRPr lang="lt-LT" i="1" dirty="0"/>
          </a:p>
          <a:p>
            <a:endParaRPr lang="lt-LT" i="1" dirty="0" smtClean="0"/>
          </a:p>
          <a:p>
            <a:endParaRPr lang="lt-LT" i="1" dirty="0"/>
          </a:p>
          <a:p>
            <a:endParaRPr lang="lt-LT" i="1" dirty="0" smtClean="0"/>
          </a:p>
          <a:p>
            <a:endParaRPr lang="lt-LT" dirty="0"/>
          </a:p>
        </p:txBody>
      </p:sp>
    </p:spTree>
    <p:extLst>
      <p:ext uri="{BB962C8B-B14F-4D97-AF65-F5344CB8AC3E}">
        <p14:creationId xmlns:p14="http://schemas.microsoft.com/office/powerpoint/2010/main" val="1734277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animBg="1"/>
      <p:bldP spid="8" grpId="0" animBg="1"/>
      <p:bldP spid="9"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9866" y="2006823"/>
            <a:ext cx="4120397" cy="4202505"/>
          </a:xfrm>
        </p:spPr>
        <p:txBody>
          <a:bodyPr>
            <a:normAutofit/>
          </a:bodyPr>
          <a:lstStyle/>
          <a:p>
            <a:r>
              <a:rPr lang="lt-LT" sz="2400" dirty="0" smtClean="0"/>
              <a:t>Tiki</a:t>
            </a:r>
            <a:r>
              <a:rPr lang="lt-LT" sz="2400" dirty="0" smtClean="0"/>
              <a:t>, kad policija dirba efektyviai ir kompetentingai</a:t>
            </a:r>
            <a:endParaRPr lang="lt-LT" sz="2400" dirty="0"/>
          </a:p>
          <a:p>
            <a:r>
              <a:rPr lang="lt-LT" sz="2400" dirty="0" smtClean="0"/>
              <a:t>Policija maloniai ir korektiškai bendrauja</a:t>
            </a:r>
          </a:p>
          <a:p>
            <a:r>
              <a:rPr lang="lt-LT" sz="2400" dirty="0" smtClean="0"/>
              <a:t>Elgiasi su gyventojais sąžiningai ir teisingai</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304" y="327727"/>
            <a:ext cx="1239789" cy="135137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0241" y="1"/>
            <a:ext cx="1780028" cy="1780028"/>
          </a:xfrm>
          <a:prstGeom prst="rect">
            <a:avLst/>
          </a:prstGeom>
        </p:spPr>
      </p:pic>
      <p:sp>
        <p:nvSpPr>
          <p:cNvPr id="11" name="TextBox 10"/>
          <p:cNvSpPr txBox="1"/>
          <p:nvPr/>
        </p:nvSpPr>
        <p:spPr>
          <a:xfrm>
            <a:off x="5914418" y="1974457"/>
            <a:ext cx="5188084" cy="1477328"/>
          </a:xfrm>
          <a:prstGeom prst="rect">
            <a:avLst/>
          </a:prstGeom>
          <a:noFill/>
        </p:spPr>
        <p:txBody>
          <a:bodyPr wrap="square" rtlCol="0">
            <a:spAutoFit/>
          </a:bodyPr>
          <a:lstStyle/>
          <a:p>
            <a:r>
              <a:rPr lang="lt-LT" i="1" dirty="0"/>
              <a:t>Jei tai atsitiktų man, tai aš tikrai dėl visų teisės pažeidimų kreipčiausi į policijos pareigūnus, kad policijos pareigūnai surastų teisės pažeidėją, kuris atlygintų man padarytą žalą. Be to, pasitikiu policijos pareigūnų atliekamu darbu.</a:t>
            </a:r>
          </a:p>
        </p:txBody>
      </p:sp>
      <p:sp>
        <p:nvSpPr>
          <p:cNvPr id="12" name="TextBox 11"/>
          <p:cNvSpPr txBox="1"/>
          <p:nvPr/>
        </p:nvSpPr>
        <p:spPr>
          <a:xfrm>
            <a:off x="5914418" y="1974457"/>
            <a:ext cx="5103778" cy="2308324"/>
          </a:xfrm>
          <a:prstGeom prst="rect">
            <a:avLst/>
          </a:prstGeom>
          <a:solidFill>
            <a:schemeClr val="bg1"/>
          </a:solidFill>
        </p:spPr>
        <p:txBody>
          <a:bodyPr wrap="square" rtlCol="0">
            <a:spAutoFit/>
          </a:bodyPr>
          <a:lstStyle/>
          <a:p>
            <a:r>
              <a:rPr lang="en-US" i="1" dirty="0" err="1"/>
              <a:t>Tikrai</a:t>
            </a:r>
            <a:r>
              <a:rPr lang="en-US" i="1" dirty="0"/>
              <a:t> </a:t>
            </a:r>
            <a:r>
              <a:rPr lang="en-US" i="1" dirty="0" err="1"/>
              <a:t>manau</a:t>
            </a:r>
            <a:r>
              <a:rPr lang="en-US" i="1" dirty="0"/>
              <a:t>, </a:t>
            </a:r>
            <a:r>
              <a:rPr lang="en-US" i="1" dirty="0" err="1" smtClean="0"/>
              <a:t>praneščiau</a:t>
            </a:r>
            <a:r>
              <a:rPr lang="lt-LT" i="1" dirty="0" smtClean="0"/>
              <a:t>.</a:t>
            </a:r>
            <a:r>
              <a:rPr lang="en-US" i="1" dirty="0" smtClean="0"/>
              <a:t> </a:t>
            </a:r>
            <a:r>
              <a:rPr lang="lt-LT" i="1" dirty="0" err="1"/>
              <a:t>K</a:t>
            </a:r>
            <a:r>
              <a:rPr lang="en-US" i="1" dirty="0" err="1" smtClean="0"/>
              <a:t>aip</a:t>
            </a:r>
            <a:r>
              <a:rPr lang="en-US" i="1" dirty="0" smtClean="0"/>
              <a:t> </a:t>
            </a:r>
            <a:r>
              <a:rPr lang="en-US" i="1" dirty="0" err="1"/>
              <a:t>ir</a:t>
            </a:r>
            <a:r>
              <a:rPr lang="en-US" i="1" dirty="0"/>
              <a:t> </a:t>
            </a:r>
            <a:r>
              <a:rPr lang="en-US" i="1" dirty="0" err="1"/>
              <a:t>anksčiau</a:t>
            </a:r>
            <a:r>
              <a:rPr lang="en-US" i="1" dirty="0"/>
              <a:t> </a:t>
            </a:r>
            <a:r>
              <a:rPr lang="en-US" i="1" dirty="0" err="1"/>
              <a:t>esu</a:t>
            </a:r>
            <a:r>
              <a:rPr lang="en-US" i="1" dirty="0"/>
              <a:t> </a:t>
            </a:r>
            <a:r>
              <a:rPr lang="en-US" i="1" dirty="0" err="1"/>
              <a:t>tokį</a:t>
            </a:r>
            <a:r>
              <a:rPr lang="en-US" i="1" dirty="0"/>
              <a:t> </a:t>
            </a:r>
            <a:r>
              <a:rPr lang="en-US" i="1" dirty="0" err="1"/>
              <a:t>nusikaltimą</a:t>
            </a:r>
            <a:r>
              <a:rPr lang="en-US" i="1" dirty="0"/>
              <a:t> </a:t>
            </a:r>
            <a:r>
              <a:rPr lang="en-US" i="1" dirty="0" err="1" smtClean="0"/>
              <a:t>išaiškinusi</a:t>
            </a:r>
            <a:r>
              <a:rPr lang="lt-LT" i="1" dirty="0" smtClean="0"/>
              <a:t>,</a:t>
            </a:r>
            <a:r>
              <a:rPr lang="en-US" i="1" dirty="0" smtClean="0"/>
              <a:t> </a:t>
            </a:r>
            <a:r>
              <a:rPr lang="en-US" i="1" dirty="0"/>
              <a:t>tai </a:t>
            </a:r>
            <a:r>
              <a:rPr lang="en-US" i="1" dirty="0" err="1"/>
              <a:t>tikrai</a:t>
            </a:r>
            <a:r>
              <a:rPr lang="en-US" i="1" dirty="0"/>
              <a:t> </a:t>
            </a:r>
            <a:r>
              <a:rPr lang="en-US" i="1" dirty="0" err="1" smtClean="0"/>
              <a:t>nevengčiau</a:t>
            </a:r>
            <a:r>
              <a:rPr lang="lt-LT" i="1" dirty="0"/>
              <a:t>.</a:t>
            </a:r>
            <a:r>
              <a:rPr lang="en-US" i="1" dirty="0" smtClean="0"/>
              <a:t> </a:t>
            </a:r>
            <a:r>
              <a:rPr lang="lt-LT" i="1" dirty="0" smtClean="0"/>
              <a:t>I</a:t>
            </a:r>
            <a:r>
              <a:rPr lang="en-US" i="1" dirty="0" smtClean="0"/>
              <a:t>r </a:t>
            </a:r>
            <a:r>
              <a:rPr lang="en-US" i="1" dirty="0" err="1"/>
              <a:t>po</a:t>
            </a:r>
            <a:r>
              <a:rPr lang="en-US" i="1" dirty="0"/>
              <a:t> </a:t>
            </a:r>
            <a:r>
              <a:rPr lang="en-US" i="1" dirty="0" err="1"/>
              <a:t>praeito</a:t>
            </a:r>
            <a:r>
              <a:rPr lang="en-US" i="1" dirty="0"/>
              <a:t> </a:t>
            </a:r>
            <a:r>
              <a:rPr lang="en-US" i="1" dirty="0" err="1"/>
              <a:t>karto</a:t>
            </a:r>
            <a:r>
              <a:rPr lang="en-US" i="1" dirty="0"/>
              <a:t> </a:t>
            </a:r>
            <a:r>
              <a:rPr lang="en-US" i="1" dirty="0" err="1"/>
              <a:t>policijos</a:t>
            </a:r>
            <a:r>
              <a:rPr lang="en-US" i="1" dirty="0"/>
              <a:t> </a:t>
            </a:r>
            <a:r>
              <a:rPr lang="en-US" i="1" dirty="0" err="1"/>
              <a:t>pareigūnai</a:t>
            </a:r>
            <a:r>
              <a:rPr lang="en-US" i="1" dirty="0"/>
              <a:t> </a:t>
            </a:r>
            <a:r>
              <a:rPr lang="en-US" i="1" dirty="0" err="1"/>
              <a:t>buvo</a:t>
            </a:r>
            <a:r>
              <a:rPr lang="en-US" i="1" dirty="0"/>
              <a:t> </a:t>
            </a:r>
            <a:r>
              <a:rPr lang="en-US" i="1" dirty="0" err="1"/>
              <a:t>labai</a:t>
            </a:r>
            <a:r>
              <a:rPr lang="en-US" i="1" dirty="0"/>
              <a:t> </a:t>
            </a:r>
            <a:r>
              <a:rPr lang="en-US" i="1" dirty="0" err="1"/>
              <a:t>malonūs</a:t>
            </a:r>
            <a:r>
              <a:rPr lang="en-US" i="1" dirty="0"/>
              <a:t>, kai </a:t>
            </a:r>
            <a:r>
              <a:rPr lang="en-US" i="1" dirty="0" err="1"/>
              <a:t>pranešiau</a:t>
            </a:r>
            <a:r>
              <a:rPr lang="en-US" i="1" dirty="0"/>
              <a:t>, </a:t>
            </a:r>
            <a:r>
              <a:rPr lang="en-US" i="1" dirty="0" err="1"/>
              <a:t>tikrai</a:t>
            </a:r>
            <a:r>
              <a:rPr lang="en-US" i="1" dirty="0"/>
              <a:t> </a:t>
            </a:r>
            <a:r>
              <a:rPr lang="en-US" i="1" dirty="0" err="1"/>
              <a:t>padėkojo</a:t>
            </a:r>
            <a:r>
              <a:rPr lang="en-US" i="1" dirty="0"/>
              <a:t>, </a:t>
            </a:r>
            <a:r>
              <a:rPr lang="en-US" i="1" dirty="0" err="1" smtClean="0"/>
              <a:t>įvertin</a:t>
            </a:r>
            <a:r>
              <a:rPr lang="lt-LT" i="1" dirty="0" smtClean="0"/>
              <a:t>o</a:t>
            </a:r>
            <a:r>
              <a:rPr lang="en-US" i="1" dirty="0" smtClean="0"/>
              <a:t> </a:t>
            </a:r>
            <a:r>
              <a:rPr lang="en-US" i="1" dirty="0" err="1"/>
              <a:t>mano</a:t>
            </a:r>
            <a:r>
              <a:rPr lang="en-US" i="1" dirty="0"/>
              <a:t> </a:t>
            </a:r>
            <a:r>
              <a:rPr lang="en-US" i="1" dirty="0" err="1"/>
              <a:t>tą</a:t>
            </a:r>
            <a:r>
              <a:rPr lang="en-US" i="1" dirty="0"/>
              <a:t> </a:t>
            </a:r>
            <a:r>
              <a:rPr lang="en-US" i="1" dirty="0" err="1"/>
              <a:t>pilietiškumą</a:t>
            </a:r>
            <a:r>
              <a:rPr lang="en-US" i="1" dirty="0"/>
              <a:t>. Tai </a:t>
            </a:r>
            <a:r>
              <a:rPr lang="en-US" i="1" dirty="0" err="1"/>
              <a:t>tikrai</a:t>
            </a:r>
            <a:r>
              <a:rPr lang="en-US" i="1" dirty="0"/>
              <a:t> </a:t>
            </a:r>
            <a:r>
              <a:rPr lang="en-US" i="1" dirty="0" err="1"/>
              <a:t>dar</a:t>
            </a:r>
            <a:r>
              <a:rPr lang="en-US" i="1" dirty="0"/>
              <a:t> </a:t>
            </a:r>
            <a:r>
              <a:rPr lang="en-US" i="1" dirty="0" err="1"/>
              <a:t>kartą</a:t>
            </a:r>
            <a:r>
              <a:rPr lang="en-US" i="1" dirty="0"/>
              <a:t> </a:t>
            </a:r>
            <a:r>
              <a:rPr lang="en-US" i="1" dirty="0" err="1"/>
              <a:t>taip</a:t>
            </a:r>
            <a:r>
              <a:rPr lang="en-US" i="1" dirty="0"/>
              <a:t> </a:t>
            </a:r>
            <a:r>
              <a:rPr lang="en-US" i="1" dirty="0" err="1"/>
              <a:t>padaryčiau</a:t>
            </a:r>
            <a:r>
              <a:rPr lang="en-US" i="1" dirty="0"/>
              <a:t>.</a:t>
            </a:r>
            <a:endParaRPr lang="lt-LT" i="1" dirty="0"/>
          </a:p>
          <a:p>
            <a:endParaRPr lang="lt-LT" i="1" dirty="0"/>
          </a:p>
          <a:p>
            <a:endParaRPr lang="lt-LT" dirty="0"/>
          </a:p>
        </p:txBody>
      </p:sp>
      <p:sp>
        <p:nvSpPr>
          <p:cNvPr id="10" name="Title 1"/>
          <p:cNvSpPr>
            <a:spLocks noGrp="1"/>
          </p:cNvSpPr>
          <p:nvPr>
            <p:ph type="title"/>
          </p:nvPr>
        </p:nvSpPr>
        <p:spPr>
          <a:xfrm>
            <a:off x="1448791" y="327727"/>
            <a:ext cx="8830104" cy="1362961"/>
          </a:xfrm>
        </p:spPr>
        <p:txBody>
          <a:bodyPr>
            <a:normAutofit/>
          </a:bodyPr>
          <a:lstStyle/>
          <a:p>
            <a:r>
              <a:rPr lang="lt-LT" sz="3200" b="1" dirty="0" smtClean="0"/>
              <a:t>Gyventojų interviu. </a:t>
            </a:r>
            <a:r>
              <a:rPr lang="lt-LT" sz="3200" b="1" dirty="0"/>
              <a:t>Priežastys, </a:t>
            </a:r>
            <a:r>
              <a:rPr lang="lt-LT" sz="3200" b="1" dirty="0" smtClean="0"/>
              <a:t>dėl kurių </a:t>
            </a:r>
            <a:r>
              <a:rPr lang="lt-LT" sz="3200" b="1" dirty="0" smtClean="0">
                <a:solidFill>
                  <a:srgbClr val="C00000"/>
                </a:solidFill>
              </a:rPr>
              <a:t>kreipiasi</a:t>
            </a:r>
            <a:r>
              <a:rPr lang="lt-LT" sz="3200" b="1" dirty="0" smtClean="0"/>
              <a:t> į policiją, </a:t>
            </a:r>
            <a:r>
              <a:rPr lang="lt-LT" sz="3200" b="1" dirty="0" smtClean="0">
                <a:solidFill>
                  <a:srgbClr val="C00000"/>
                </a:solidFill>
              </a:rPr>
              <a:t>susiję su policijos veikla</a:t>
            </a:r>
            <a:endParaRPr lang="en-US" sz="3200" b="1" dirty="0">
              <a:solidFill>
                <a:srgbClr val="C00000"/>
              </a:solidFill>
            </a:endParaRPr>
          </a:p>
        </p:txBody>
      </p:sp>
      <p:sp>
        <p:nvSpPr>
          <p:cNvPr id="8" name="TextBox 7"/>
          <p:cNvSpPr txBox="1"/>
          <p:nvPr/>
        </p:nvSpPr>
        <p:spPr>
          <a:xfrm>
            <a:off x="5914418" y="2006823"/>
            <a:ext cx="5103778" cy="2308324"/>
          </a:xfrm>
          <a:prstGeom prst="rect">
            <a:avLst/>
          </a:prstGeom>
          <a:solidFill>
            <a:schemeClr val="bg1"/>
          </a:solidFill>
        </p:spPr>
        <p:txBody>
          <a:bodyPr wrap="square" rtlCol="0">
            <a:spAutoFit/>
          </a:bodyPr>
          <a:lstStyle/>
          <a:p>
            <a:r>
              <a:rPr lang="lt-LT" i="1" dirty="0"/>
              <a:t>Man atrodo, kad iki šiol man policija visą laiką padėdavo. Jeigu nubausdavo tai teisingai. Kreipčiausi besąlygiškai, nes žinau, kad su jų pagalba surasiu teisybę</a:t>
            </a:r>
            <a:r>
              <a:rPr lang="lt-LT" i="1" dirty="0" smtClean="0"/>
              <a:t>.</a:t>
            </a:r>
          </a:p>
          <a:p>
            <a:endParaRPr lang="lt-LT" i="1" dirty="0" smtClean="0"/>
          </a:p>
          <a:p>
            <a:endParaRPr lang="lt-LT" i="1" dirty="0"/>
          </a:p>
          <a:p>
            <a:endParaRPr lang="lt-LT" i="1" dirty="0" smtClean="0"/>
          </a:p>
          <a:p>
            <a:endParaRPr lang="lt-LT" dirty="0"/>
          </a:p>
        </p:txBody>
      </p:sp>
    </p:spTree>
    <p:extLst>
      <p:ext uri="{BB962C8B-B14F-4D97-AF65-F5344CB8AC3E}">
        <p14:creationId xmlns:p14="http://schemas.microsoft.com/office/powerpoint/2010/main" val="1142195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animBg="1"/>
      <p:bldP spid="8"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9866" y="2006823"/>
            <a:ext cx="10330175" cy="4202505"/>
          </a:xfrm>
        </p:spPr>
        <p:txBody>
          <a:bodyPr>
            <a:normAutofit/>
          </a:bodyPr>
          <a:lstStyle/>
          <a:p>
            <a:pPr marL="0" indent="0">
              <a:buNone/>
            </a:pPr>
            <a:r>
              <a:rPr lang="lt-LT" dirty="0"/>
              <a:t>Respondentai </a:t>
            </a:r>
            <a:r>
              <a:rPr lang="lt-LT" dirty="0" smtClean="0"/>
              <a:t>turėjo </a:t>
            </a:r>
            <a:r>
              <a:rPr lang="lt-LT" dirty="0"/>
              <a:t>įvairių priežasčių, dėl kurių nepraneštų apie nusikalstamas veikas policijai. Tyrime jos buvo skirstomos </a:t>
            </a:r>
            <a:r>
              <a:rPr lang="lt-LT" dirty="0" smtClean="0"/>
              <a:t>analogiškai </a:t>
            </a:r>
            <a:r>
              <a:rPr lang="lt-LT" dirty="0"/>
              <a:t>kaip ir pranešimų policijai </a:t>
            </a:r>
            <a:r>
              <a:rPr lang="lt-LT" dirty="0" smtClean="0"/>
              <a:t>priežastys į susijusias ir nesusijusias su policijos veikla. </a:t>
            </a:r>
            <a:endParaRPr lang="lt-LT" sz="2400" dirty="0" smtClean="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304" y="327727"/>
            <a:ext cx="1239789" cy="135137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0241" y="1"/>
            <a:ext cx="1780028" cy="1780028"/>
          </a:xfrm>
          <a:prstGeom prst="rect">
            <a:avLst/>
          </a:prstGeom>
        </p:spPr>
      </p:pic>
      <p:sp>
        <p:nvSpPr>
          <p:cNvPr id="10" name="Title 1"/>
          <p:cNvSpPr>
            <a:spLocks noGrp="1"/>
          </p:cNvSpPr>
          <p:nvPr>
            <p:ph type="title"/>
          </p:nvPr>
        </p:nvSpPr>
        <p:spPr>
          <a:xfrm>
            <a:off x="1448791" y="327727"/>
            <a:ext cx="8830104" cy="1362961"/>
          </a:xfrm>
        </p:spPr>
        <p:txBody>
          <a:bodyPr>
            <a:normAutofit/>
          </a:bodyPr>
          <a:lstStyle/>
          <a:p>
            <a:r>
              <a:rPr lang="lt-LT" sz="3200" b="1" dirty="0" smtClean="0"/>
              <a:t>Gyventojų interviu. </a:t>
            </a:r>
            <a:r>
              <a:rPr lang="lt-LT" sz="3200" b="1" dirty="0"/>
              <a:t>Priežastys, </a:t>
            </a:r>
            <a:r>
              <a:rPr lang="lt-LT" sz="3200" b="1" dirty="0" smtClean="0"/>
              <a:t>dėl kurių </a:t>
            </a:r>
            <a:r>
              <a:rPr lang="lt-LT" sz="3200" b="1" dirty="0" smtClean="0">
                <a:solidFill>
                  <a:srgbClr val="FF0000"/>
                </a:solidFill>
              </a:rPr>
              <a:t>nesikreipia</a:t>
            </a:r>
            <a:r>
              <a:rPr lang="lt-LT" sz="3200" b="1" dirty="0" smtClean="0"/>
              <a:t> į policiją</a:t>
            </a:r>
            <a:endParaRPr lang="en-US" sz="3200" dirty="0"/>
          </a:p>
        </p:txBody>
      </p:sp>
    </p:spTree>
    <p:extLst>
      <p:ext uri="{BB962C8B-B14F-4D97-AF65-F5344CB8AC3E}">
        <p14:creationId xmlns:p14="http://schemas.microsoft.com/office/powerpoint/2010/main" val="397992525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1728" y="2006823"/>
            <a:ext cx="4648536" cy="4202505"/>
          </a:xfrm>
        </p:spPr>
        <p:txBody>
          <a:bodyPr>
            <a:normAutofit fontScale="92500" lnSpcReduction="10000"/>
          </a:bodyPr>
          <a:lstStyle/>
          <a:p>
            <a:r>
              <a:rPr lang="lt-LT" sz="2400" dirty="0" smtClean="0"/>
              <a:t>Nepraneštų apie mažareikšmes veikas</a:t>
            </a:r>
          </a:p>
          <a:p>
            <a:r>
              <a:rPr lang="lt-LT" sz="2400" dirty="0" smtClean="0"/>
              <a:t>"Taupo" pareigūnų laiką</a:t>
            </a:r>
          </a:p>
          <a:p>
            <a:r>
              <a:rPr lang="lt-LT" sz="2400" dirty="0" smtClean="0"/>
              <a:t>Gaila savo laiko</a:t>
            </a:r>
          </a:p>
          <a:p>
            <a:r>
              <a:rPr lang="lt-LT" sz="2400" dirty="0" smtClean="0"/>
              <a:t>Nepraneštų apie artimuosius ir draugus</a:t>
            </a:r>
          </a:p>
          <a:p>
            <a:r>
              <a:rPr lang="lt-LT" sz="2400" dirty="0" smtClean="0"/>
              <a:t>Bijo dėl pasekmių kitam asmeniui</a:t>
            </a:r>
          </a:p>
          <a:p>
            <a:r>
              <a:rPr lang="lt-LT" sz="2400" dirty="0" smtClean="0"/>
              <a:t>Dėl šeimos santykių</a:t>
            </a:r>
          </a:p>
          <a:p>
            <a:r>
              <a:rPr lang="lt-LT" sz="2400" dirty="0" smtClean="0"/>
              <a:t>Vyresni žmonės jaučiasi patys kalti ar patys stengiasi susitvarkyti</a:t>
            </a:r>
          </a:p>
          <a:p>
            <a:r>
              <a:rPr lang="lt-LT" sz="2400" dirty="0" smtClean="0"/>
              <a:t>Nesikiša į svetimus reikalus</a:t>
            </a:r>
            <a:endParaRPr lang="lt-LT" sz="24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304" y="327727"/>
            <a:ext cx="1239789" cy="135137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0241" y="1"/>
            <a:ext cx="1780028" cy="1780028"/>
          </a:xfrm>
          <a:prstGeom prst="rect">
            <a:avLst/>
          </a:prstGeom>
        </p:spPr>
      </p:pic>
      <p:sp>
        <p:nvSpPr>
          <p:cNvPr id="11" name="TextBox 10"/>
          <p:cNvSpPr txBox="1"/>
          <p:nvPr/>
        </p:nvSpPr>
        <p:spPr>
          <a:xfrm>
            <a:off x="5914418" y="1974457"/>
            <a:ext cx="5188084" cy="3970318"/>
          </a:xfrm>
          <a:prstGeom prst="rect">
            <a:avLst/>
          </a:prstGeom>
          <a:noFill/>
        </p:spPr>
        <p:txBody>
          <a:bodyPr wrap="square" rtlCol="0">
            <a:spAutoFit/>
          </a:bodyPr>
          <a:lstStyle/>
          <a:p>
            <a:r>
              <a:rPr lang="en-US" i="1" dirty="0" err="1"/>
              <a:t>Tačiau</a:t>
            </a:r>
            <a:r>
              <a:rPr lang="en-US" i="1" dirty="0"/>
              <a:t> </a:t>
            </a:r>
            <a:r>
              <a:rPr lang="en-US" i="1" dirty="0" err="1"/>
              <a:t>jei</a:t>
            </a:r>
            <a:r>
              <a:rPr lang="en-US" i="1" dirty="0"/>
              <a:t> </a:t>
            </a:r>
            <a:r>
              <a:rPr lang="en-US" i="1" dirty="0" err="1"/>
              <a:t>aš</a:t>
            </a:r>
            <a:r>
              <a:rPr lang="en-US" i="1" dirty="0"/>
              <a:t> </a:t>
            </a:r>
            <a:r>
              <a:rPr lang="en-US" i="1" dirty="0" err="1"/>
              <a:t>pamatyčiau</a:t>
            </a:r>
            <a:r>
              <a:rPr lang="en-US" i="1" dirty="0"/>
              <a:t>, </a:t>
            </a:r>
            <a:r>
              <a:rPr lang="en-US" i="1" dirty="0" err="1"/>
              <a:t>kaip</a:t>
            </a:r>
            <a:r>
              <a:rPr lang="en-US" i="1" dirty="0"/>
              <a:t> </a:t>
            </a:r>
            <a:r>
              <a:rPr lang="en-US" i="1" dirty="0" err="1"/>
              <a:t>būtų</a:t>
            </a:r>
            <a:r>
              <a:rPr lang="en-US" i="1" dirty="0"/>
              <a:t> </a:t>
            </a:r>
            <a:r>
              <a:rPr lang="en-US" i="1" dirty="0" err="1"/>
              <a:t>daromas</a:t>
            </a:r>
            <a:r>
              <a:rPr lang="en-US" i="1" dirty="0"/>
              <a:t> </a:t>
            </a:r>
            <a:r>
              <a:rPr lang="en-US" i="1" dirty="0" err="1"/>
              <a:t>teisės</a:t>
            </a:r>
            <a:r>
              <a:rPr lang="en-US" i="1" dirty="0"/>
              <a:t> </a:t>
            </a:r>
            <a:r>
              <a:rPr lang="en-US" i="1" dirty="0" err="1"/>
              <a:t>pažeidimas</a:t>
            </a:r>
            <a:r>
              <a:rPr lang="en-US" i="1" dirty="0"/>
              <a:t> </a:t>
            </a:r>
            <a:r>
              <a:rPr lang="en-US" i="1" dirty="0" err="1"/>
              <a:t>kitam</a:t>
            </a:r>
            <a:r>
              <a:rPr lang="en-US" i="1" dirty="0"/>
              <a:t> </a:t>
            </a:r>
            <a:r>
              <a:rPr lang="en-US" i="1" dirty="0" err="1"/>
              <a:t>asmeniui</a:t>
            </a:r>
            <a:r>
              <a:rPr lang="en-US" i="1" dirty="0"/>
              <a:t>, </a:t>
            </a:r>
            <a:r>
              <a:rPr lang="en-US" i="1" dirty="0" err="1"/>
              <a:t>dar</a:t>
            </a:r>
            <a:r>
              <a:rPr lang="en-US" i="1" dirty="0"/>
              <a:t> </a:t>
            </a:r>
            <a:r>
              <a:rPr lang="en-US" i="1" dirty="0" err="1"/>
              <a:t>gerai</a:t>
            </a:r>
            <a:r>
              <a:rPr lang="en-US" i="1" dirty="0"/>
              <a:t> </a:t>
            </a:r>
            <a:r>
              <a:rPr lang="en-US" i="1" dirty="0" err="1"/>
              <a:t>pagalvočiau</a:t>
            </a:r>
            <a:r>
              <a:rPr lang="en-US" i="1" dirty="0"/>
              <a:t>, </a:t>
            </a:r>
            <a:r>
              <a:rPr lang="en-US" i="1" dirty="0" err="1"/>
              <a:t>ar</a:t>
            </a:r>
            <a:r>
              <a:rPr lang="en-US" i="1" dirty="0"/>
              <a:t> </a:t>
            </a:r>
            <a:r>
              <a:rPr lang="en-US" i="1" dirty="0" err="1"/>
              <a:t>skambinčiau</a:t>
            </a:r>
            <a:r>
              <a:rPr lang="en-US" i="1" dirty="0"/>
              <a:t> </a:t>
            </a:r>
            <a:r>
              <a:rPr lang="en-US" i="1" dirty="0" err="1"/>
              <a:t>policijos</a:t>
            </a:r>
            <a:r>
              <a:rPr lang="en-US" i="1" dirty="0"/>
              <a:t> </a:t>
            </a:r>
            <a:r>
              <a:rPr lang="en-US" i="1" dirty="0" err="1"/>
              <a:t>pareigūnams</a:t>
            </a:r>
            <a:r>
              <a:rPr lang="en-US" i="1" dirty="0"/>
              <a:t>, </a:t>
            </a:r>
            <a:r>
              <a:rPr lang="en-US" i="1" dirty="0" err="1"/>
              <a:t>nes</a:t>
            </a:r>
            <a:r>
              <a:rPr lang="en-US" i="1" dirty="0"/>
              <a:t> </a:t>
            </a:r>
            <a:r>
              <a:rPr lang="en-US" i="1" dirty="0" err="1"/>
              <a:t>atsižvelgčiau</a:t>
            </a:r>
            <a:r>
              <a:rPr lang="en-US" i="1" dirty="0"/>
              <a:t> į </a:t>
            </a:r>
            <a:r>
              <a:rPr lang="en-US" i="1" dirty="0" err="1"/>
              <a:t>teisės</a:t>
            </a:r>
            <a:r>
              <a:rPr lang="en-US" i="1" dirty="0"/>
              <a:t> </a:t>
            </a:r>
            <a:r>
              <a:rPr lang="en-US" i="1" dirty="0" err="1"/>
              <a:t>pažeidėjų</a:t>
            </a:r>
            <a:r>
              <a:rPr lang="en-US" i="1" dirty="0"/>
              <a:t> </a:t>
            </a:r>
            <a:r>
              <a:rPr lang="en-US" i="1" dirty="0" err="1"/>
              <a:t>daromą</a:t>
            </a:r>
            <a:r>
              <a:rPr lang="en-US" i="1" dirty="0"/>
              <a:t> </a:t>
            </a:r>
            <a:r>
              <a:rPr lang="en-US" i="1" dirty="0" err="1"/>
              <a:t>grėsmę</a:t>
            </a:r>
            <a:r>
              <a:rPr lang="en-US" i="1" dirty="0"/>
              <a:t> </a:t>
            </a:r>
            <a:r>
              <a:rPr lang="en-US" i="1" dirty="0" err="1"/>
              <a:t>kitiems</a:t>
            </a:r>
            <a:r>
              <a:rPr lang="en-US" i="1" dirty="0"/>
              <a:t> </a:t>
            </a:r>
            <a:r>
              <a:rPr lang="en-US" i="1" dirty="0" err="1"/>
              <a:t>asmenims</a:t>
            </a:r>
            <a:r>
              <a:rPr lang="en-US" i="1" dirty="0"/>
              <a:t>, </a:t>
            </a:r>
            <a:r>
              <a:rPr lang="en-US" i="1" dirty="0" err="1"/>
              <a:t>jei</a:t>
            </a:r>
            <a:r>
              <a:rPr lang="en-US" i="1" dirty="0"/>
              <a:t> </a:t>
            </a:r>
            <a:r>
              <a:rPr lang="en-US" i="1" dirty="0" err="1" smtClean="0"/>
              <a:t>darom</a:t>
            </a:r>
            <a:r>
              <a:rPr lang="lt-LT" i="1" dirty="0" smtClean="0"/>
              <a:t>a</a:t>
            </a:r>
            <a:r>
              <a:rPr lang="en-US" i="1" dirty="0" smtClean="0"/>
              <a:t>s </a:t>
            </a:r>
            <a:r>
              <a:rPr lang="en-US" i="1" dirty="0" err="1"/>
              <a:t>teisės</a:t>
            </a:r>
            <a:r>
              <a:rPr lang="en-US" i="1" dirty="0"/>
              <a:t> </a:t>
            </a:r>
            <a:r>
              <a:rPr lang="en-US" i="1" dirty="0" err="1" smtClean="0"/>
              <a:t>pažeidim</a:t>
            </a:r>
            <a:r>
              <a:rPr lang="lt-LT" i="1" dirty="0" smtClean="0"/>
              <a:t>a</a:t>
            </a:r>
            <a:r>
              <a:rPr lang="en-US" i="1" dirty="0" smtClean="0"/>
              <a:t>s</a:t>
            </a:r>
            <a:r>
              <a:rPr lang="en-US" i="1" dirty="0"/>
              <a:t>, </a:t>
            </a:r>
            <a:r>
              <a:rPr lang="en-US" i="1" dirty="0" err="1"/>
              <a:t>būtų</a:t>
            </a:r>
            <a:r>
              <a:rPr lang="en-US" i="1" dirty="0"/>
              <a:t> </a:t>
            </a:r>
            <a:r>
              <a:rPr lang="en-US" i="1" dirty="0" err="1" smtClean="0"/>
              <a:t>smulk</a:t>
            </a:r>
            <a:r>
              <a:rPr lang="lt-LT" i="1" dirty="0" smtClean="0"/>
              <a:t>u</a:t>
            </a:r>
            <a:r>
              <a:rPr lang="en-US" i="1" dirty="0" smtClean="0"/>
              <a:t>s </a:t>
            </a:r>
            <a:r>
              <a:rPr lang="en-US" i="1" dirty="0" err="1"/>
              <a:t>ar</a:t>
            </a:r>
            <a:r>
              <a:rPr lang="en-US" i="1" dirty="0"/>
              <a:t> </a:t>
            </a:r>
            <a:r>
              <a:rPr lang="en-US" i="1" dirty="0" err="1"/>
              <a:t>nekeltų</a:t>
            </a:r>
            <a:r>
              <a:rPr lang="en-US" i="1" dirty="0"/>
              <a:t> </a:t>
            </a:r>
            <a:r>
              <a:rPr lang="en-US" i="1" dirty="0" err="1"/>
              <a:t>grėsmės</a:t>
            </a:r>
            <a:r>
              <a:rPr lang="en-US" i="1" dirty="0"/>
              <a:t> </a:t>
            </a:r>
            <a:r>
              <a:rPr lang="en-US" i="1" dirty="0" err="1"/>
              <a:t>kitiems</a:t>
            </a:r>
            <a:r>
              <a:rPr lang="en-US" i="1" dirty="0"/>
              <a:t>, </a:t>
            </a:r>
            <a:r>
              <a:rPr lang="en-US" i="1" dirty="0" err="1"/>
              <a:t>apie</a:t>
            </a:r>
            <a:r>
              <a:rPr lang="en-US" i="1" dirty="0"/>
              <a:t> </a:t>
            </a:r>
            <a:r>
              <a:rPr lang="en-US" i="1" dirty="0" err="1"/>
              <a:t>tokį</a:t>
            </a:r>
            <a:r>
              <a:rPr lang="en-US" i="1" dirty="0"/>
              <a:t> </a:t>
            </a:r>
            <a:r>
              <a:rPr lang="en-US" i="1" dirty="0" err="1"/>
              <a:t>įvykį</a:t>
            </a:r>
            <a:r>
              <a:rPr lang="en-US" i="1" dirty="0"/>
              <a:t> </a:t>
            </a:r>
            <a:r>
              <a:rPr lang="en-US" i="1" dirty="0" err="1"/>
              <a:t>policijai</a:t>
            </a:r>
            <a:r>
              <a:rPr lang="en-US" i="1" dirty="0"/>
              <a:t> </a:t>
            </a:r>
            <a:r>
              <a:rPr lang="en-US" i="1" dirty="0" err="1"/>
              <a:t>nepraneščiau</a:t>
            </a:r>
            <a:r>
              <a:rPr lang="en-US" i="1" dirty="0"/>
              <a:t>. </a:t>
            </a:r>
            <a:r>
              <a:rPr lang="en-US" i="1" dirty="0" err="1"/>
              <a:t>Aš</a:t>
            </a:r>
            <a:r>
              <a:rPr lang="en-US" i="1" dirty="0"/>
              <a:t> </a:t>
            </a:r>
            <a:r>
              <a:rPr lang="en-US" i="1" dirty="0" err="1" smtClean="0"/>
              <a:t>tiesiog</a:t>
            </a:r>
            <a:r>
              <a:rPr lang="en-US" i="1" dirty="0" smtClean="0"/>
              <a:t> </a:t>
            </a:r>
            <a:r>
              <a:rPr lang="en-US" i="1" dirty="0"/>
              <a:t>į tai </a:t>
            </a:r>
            <a:r>
              <a:rPr lang="en-US" i="1" dirty="0" err="1"/>
              <a:t>nekreipčiau</a:t>
            </a:r>
            <a:r>
              <a:rPr lang="en-US" i="1" dirty="0"/>
              <a:t> </a:t>
            </a:r>
            <a:r>
              <a:rPr lang="en-US" i="1" dirty="0" err="1" smtClean="0"/>
              <a:t>dėmesio</a:t>
            </a:r>
            <a:r>
              <a:rPr lang="lt-LT" i="1" dirty="0" smtClean="0"/>
              <a:t>.</a:t>
            </a:r>
            <a:endParaRPr lang="lt-LT" i="1" dirty="0"/>
          </a:p>
          <a:p>
            <a:endParaRPr lang="lt-LT" i="1" dirty="0"/>
          </a:p>
          <a:p>
            <a:endParaRPr lang="lt-LT" i="1" dirty="0"/>
          </a:p>
          <a:p>
            <a:endParaRPr lang="lt-LT" i="1" dirty="0"/>
          </a:p>
          <a:p>
            <a:endParaRPr lang="lt-LT" i="1" dirty="0"/>
          </a:p>
          <a:p>
            <a:endParaRPr lang="lt-LT" i="1" dirty="0"/>
          </a:p>
          <a:p>
            <a:endParaRPr lang="lt-LT" i="1" dirty="0"/>
          </a:p>
          <a:p>
            <a:endParaRPr lang="lt-LT" dirty="0"/>
          </a:p>
        </p:txBody>
      </p:sp>
      <p:sp>
        <p:nvSpPr>
          <p:cNvPr id="12" name="TextBox 11"/>
          <p:cNvSpPr txBox="1"/>
          <p:nvPr/>
        </p:nvSpPr>
        <p:spPr>
          <a:xfrm>
            <a:off x="5914418" y="2006823"/>
            <a:ext cx="5103778" cy="2308324"/>
          </a:xfrm>
          <a:prstGeom prst="rect">
            <a:avLst/>
          </a:prstGeom>
          <a:solidFill>
            <a:schemeClr val="bg1"/>
          </a:solidFill>
        </p:spPr>
        <p:txBody>
          <a:bodyPr wrap="square" rtlCol="0">
            <a:spAutoFit/>
          </a:bodyPr>
          <a:lstStyle/>
          <a:p>
            <a:r>
              <a:rPr lang="en-US" i="1" dirty="0"/>
              <a:t>...</a:t>
            </a:r>
            <a:r>
              <a:rPr lang="en-US" i="1" dirty="0" err="1"/>
              <a:t>kad</a:t>
            </a:r>
            <a:r>
              <a:rPr lang="en-US" i="1" dirty="0"/>
              <a:t> </a:t>
            </a:r>
            <a:r>
              <a:rPr lang="en-US" i="1" dirty="0" err="1"/>
              <a:t>netrukdyti</a:t>
            </a:r>
            <a:r>
              <a:rPr lang="en-US" i="1" dirty="0"/>
              <a:t> </a:t>
            </a:r>
            <a:r>
              <a:rPr lang="en-US" i="1" dirty="0" err="1"/>
              <a:t>pareigūnų</a:t>
            </a:r>
            <a:r>
              <a:rPr lang="en-US" i="1" dirty="0"/>
              <a:t>, </a:t>
            </a:r>
            <a:r>
              <a:rPr lang="en-US" i="1" dirty="0" err="1"/>
              <a:t>nes</a:t>
            </a:r>
            <a:r>
              <a:rPr lang="en-US" i="1" dirty="0"/>
              <a:t> </a:t>
            </a:r>
            <a:r>
              <a:rPr lang="en-US" i="1" dirty="0" err="1"/>
              <a:t>galbūt</a:t>
            </a:r>
            <a:r>
              <a:rPr lang="en-US" i="1" dirty="0"/>
              <a:t> </a:t>
            </a:r>
            <a:r>
              <a:rPr lang="en-US" i="1" dirty="0" err="1"/>
              <a:t>tuo</a:t>
            </a:r>
            <a:r>
              <a:rPr lang="en-US" i="1" dirty="0"/>
              <a:t> </a:t>
            </a:r>
            <a:r>
              <a:rPr lang="en-US" i="1" dirty="0" err="1"/>
              <a:t>metu</a:t>
            </a:r>
            <a:r>
              <a:rPr lang="en-US" i="1" dirty="0"/>
              <a:t> </a:t>
            </a:r>
            <a:r>
              <a:rPr lang="en-US" i="1" dirty="0" err="1"/>
              <a:t>jie</a:t>
            </a:r>
            <a:r>
              <a:rPr lang="en-US" i="1" dirty="0"/>
              <a:t> </a:t>
            </a:r>
            <a:r>
              <a:rPr lang="en-US" i="1" dirty="0" err="1"/>
              <a:t>turi</a:t>
            </a:r>
            <a:r>
              <a:rPr lang="en-US" i="1" dirty="0"/>
              <a:t> </a:t>
            </a:r>
            <a:r>
              <a:rPr lang="en-US" i="1" dirty="0" err="1"/>
              <a:t>kur</a:t>
            </a:r>
            <a:r>
              <a:rPr lang="en-US" i="1" dirty="0"/>
              <a:t> </a:t>
            </a:r>
            <a:r>
              <a:rPr lang="en-US" i="1" dirty="0" err="1"/>
              <a:t>kas</a:t>
            </a:r>
            <a:r>
              <a:rPr lang="en-US" i="1" dirty="0"/>
              <a:t> </a:t>
            </a:r>
            <a:r>
              <a:rPr lang="en-US" i="1" dirty="0" err="1" smtClean="0"/>
              <a:t>rimtesni</a:t>
            </a:r>
            <a:r>
              <a:rPr lang="lt-LT" i="1" dirty="0"/>
              <a:t>ų</a:t>
            </a:r>
            <a:r>
              <a:rPr lang="en-US" i="1" dirty="0" smtClean="0"/>
              <a:t> </a:t>
            </a:r>
            <a:r>
              <a:rPr lang="en-US" i="1" dirty="0" err="1"/>
              <a:t>ir</a:t>
            </a:r>
            <a:r>
              <a:rPr lang="en-US" i="1" dirty="0"/>
              <a:t> </a:t>
            </a:r>
            <a:r>
              <a:rPr lang="en-US" i="1" dirty="0" err="1" smtClean="0"/>
              <a:t>svarbesni</a:t>
            </a:r>
            <a:r>
              <a:rPr lang="lt-LT" i="1" dirty="0" smtClean="0"/>
              <a:t>ų</a:t>
            </a:r>
            <a:r>
              <a:rPr lang="en-US" i="1" dirty="0" smtClean="0"/>
              <a:t> </a:t>
            </a:r>
            <a:r>
              <a:rPr lang="en-US" i="1" dirty="0" err="1"/>
              <a:t>iškvietimų</a:t>
            </a:r>
            <a:r>
              <a:rPr lang="en-US" i="1" dirty="0" smtClean="0"/>
              <a:t>.</a:t>
            </a:r>
            <a:endParaRPr lang="lt-LT" i="1" dirty="0" smtClean="0"/>
          </a:p>
          <a:p>
            <a:endParaRPr lang="lt-LT" dirty="0"/>
          </a:p>
          <a:p>
            <a:endParaRPr lang="lt-LT" dirty="0" smtClean="0"/>
          </a:p>
          <a:p>
            <a:endParaRPr lang="lt-LT" dirty="0"/>
          </a:p>
          <a:p>
            <a:endParaRPr lang="lt-LT" dirty="0"/>
          </a:p>
          <a:p>
            <a:endParaRPr lang="lt-LT" i="1" dirty="0"/>
          </a:p>
          <a:p>
            <a:endParaRPr lang="lt-LT" dirty="0"/>
          </a:p>
        </p:txBody>
      </p:sp>
      <p:sp>
        <p:nvSpPr>
          <p:cNvPr id="10" name="Title 1"/>
          <p:cNvSpPr>
            <a:spLocks noGrp="1"/>
          </p:cNvSpPr>
          <p:nvPr>
            <p:ph type="title"/>
          </p:nvPr>
        </p:nvSpPr>
        <p:spPr>
          <a:xfrm>
            <a:off x="1448791" y="327727"/>
            <a:ext cx="8830104" cy="1362961"/>
          </a:xfrm>
        </p:spPr>
        <p:txBody>
          <a:bodyPr>
            <a:normAutofit/>
          </a:bodyPr>
          <a:lstStyle/>
          <a:p>
            <a:r>
              <a:rPr lang="lt-LT" sz="3200" b="1" dirty="0" smtClean="0"/>
              <a:t>Gyventojų interviu. </a:t>
            </a:r>
            <a:r>
              <a:rPr lang="lt-LT" sz="3200" b="1" dirty="0"/>
              <a:t>Priežastys, </a:t>
            </a:r>
            <a:r>
              <a:rPr lang="lt-LT" sz="3200" b="1" dirty="0" smtClean="0"/>
              <a:t>dėl kurių </a:t>
            </a:r>
            <a:r>
              <a:rPr lang="lt-LT" sz="3200" b="1" dirty="0" smtClean="0">
                <a:solidFill>
                  <a:srgbClr val="C00000"/>
                </a:solidFill>
              </a:rPr>
              <a:t>nesikreipia</a:t>
            </a:r>
            <a:r>
              <a:rPr lang="lt-LT" sz="3200" b="1" dirty="0" smtClean="0"/>
              <a:t> į policiją, </a:t>
            </a:r>
            <a:r>
              <a:rPr lang="lt-LT" sz="3200" b="1" dirty="0" smtClean="0">
                <a:solidFill>
                  <a:srgbClr val="C00000"/>
                </a:solidFill>
              </a:rPr>
              <a:t>nesusiję su policijos veikla</a:t>
            </a:r>
            <a:endParaRPr lang="en-US" sz="3200" b="1" dirty="0">
              <a:solidFill>
                <a:srgbClr val="C00000"/>
              </a:solidFill>
            </a:endParaRPr>
          </a:p>
        </p:txBody>
      </p:sp>
      <p:sp>
        <p:nvSpPr>
          <p:cNvPr id="8" name="TextBox 7"/>
          <p:cNvSpPr txBox="1"/>
          <p:nvPr/>
        </p:nvSpPr>
        <p:spPr>
          <a:xfrm>
            <a:off x="5914418" y="2005049"/>
            <a:ext cx="5103778" cy="1754326"/>
          </a:xfrm>
          <a:prstGeom prst="rect">
            <a:avLst/>
          </a:prstGeom>
          <a:solidFill>
            <a:schemeClr val="bg1"/>
          </a:solidFill>
        </p:spPr>
        <p:txBody>
          <a:bodyPr wrap="square" rtlCol="0">
            <a:spAutoFit/>
          </a:bodyPr>
          <a:lstStyle/>
          <a:p>
            <a:r>
              <a:rPr lang="en-US" i="1" dirty="0"/>
              <a:t>O </a:t>
            </a:r>
            <a:r>
              <a:rPr lang="en-US" i="1" dirty="0" err="1"/>
              <a:t>kaip</a:t>
            </a:r>
            <a:r>
              <a:rPr lang="en-US" i="1" dirty="0"/>
              <a:t> </a:t>
            </a:r>
            <a:r>
              <a:rPr lang="en-US" i="1" dirty="0" err="1"/>
              <a:t>bebūtų</a:t>
            </a:r>
            <a:r>
              <a:rPr lang="en-US" i="1" dirty="0"/>
              <a:t>, </a:t>
            </a:r>
            <a:r>
              <a:rPr lang="en-US" i="1" dirty="0" err="1"/>
              <a:t>ar</a:t>
            </a:r>
            <a:r>
              <a:rPr lang="en-US" i="1" dirty="0"/>
              <a:t> </a:t>
            </a:r>
            <a:r>
              <a:rPr lang="en-US" i="1" dirty="0" err="1"/>
              <a:t>praneščiau</a:t>
            </a:r>
            <a:r>
              <a:rPr lang="en-US" i="1" dirty="0"/>
              <a:t> </a:t>
            </a:r>
            <a:r>
              <a:rPr lang="en-US" i="1" dirty="0" err="1"/>
              <a:t>apie</a:t>
            </a:r>
            <a:r>
              <a:rPr lang="en-US" i="1" dirty="0"/>
              <a:t> </a:t>
            </a:r>
            <a:r>
              <a:rPr lang="en-US" i="1" dirty="0" err="1"/>
              <a:t>kitą</a:t>
            </a:r>
            <a:r>
              <a:rPr lang="en-US" i="1" dirty="0"/>
              <a:t>, </a:t>
            </a:r>
            <a:r>
              <a:rPr lang="en-US" i="1" dirty="0" err="1"/>
              <a:t>jeigu</a:t>
            </a:r>
            <a:r>
              <a:rPr lang="en-US" i="1" dirty="0"/>
              <a:t> </a:t>
            </a:r>
            <a:r>
              <a:rPr lang="en-US" i="1" dirty="0" err="1"/>
              <a:t>labai</a:t>
            </a:r>
            <a:r>
              <a:rPr lang="en-US" i="1" dirty="0"/>
              <a:t> </a:t>
            </a:r>
            <a:r>
              <a:rPr lang="en-US" i="1" dirty="0" err="1"/>
              <a:t>rimtas</a:t>
            </a:r>
            <a:r>
              <a:rPr lang="en-US" i="1" dirty="0"/>
              <a:t>. Bet </a:t>
            </a:r>
            <a:r>
              <a:rPr lang="en-US" i="1" dirty="0" err="1"/>
              <a:t>jeigu</a:t>
            </a:r>
            <a:r>
              <a:rPr lang="en-US" i="1" dirty="0"/>
              <a:t> </a:t>
            </a:r>
            <a:r>
              <a:rPr lang="en-US" i="1" dirty="0" err="1"/>
              <a:t>dėl</a:t>
            </a:r>
            <a:r>
              <a:rPr lang="en-US" i="1" dirty="0"/>
              <a:t> </a:t>
            </a:r>
            <a:r>
              <a:rPr lang="en-US" i="1" dirty="0" err="1"/>
              <a:t>kokios</a:t>
            </a:r>
            <a:r>
              <a:rPr lang="en-US" i="1" dirty="0"/>
              <a:t> </a:t>
            </a:r>
            <a:r>
              <a:rPr lang="en-US" i="1" dirty="0" err="1"/>
              <a:t>smulkmenos</a:t>
            </a:r>
            <a:r>
              <a:rPr lang="en-US" i="1" dirty="0"/>
              <a:t>, tai </a:t>
            </a:r>
            <a:r>
              <a:rPr lang="en-US" i="1" dirty="0" err="1"/>
              <a:t>nemanau</a:t>
            </a:r>
            <a:r>
              <a:rPr lang="en-US" i="1" dirty="0"/>
              <a:t>, </a:t>
            </a:r>
            <a:r>
              <a:rPr lang="en-US" i="1" dirty="0" err="1"/>
              <a:t>ar</a:t>
            </a:r>
            <a:r>
              <a:rPr lang="en-US" i="1" dirty="0"/>
              <a:t> </a:t>
            </a:r>
            <a:r>
              <a:rPr lang="en-US" i="1" dirty="0" err="1"/>
              <a:t>verta</a:t>
            </a:r>
            <a:r>
              <a:rPr lang="en-US" i="1" dirty="0"/>
              <a:t> ten </a:t>
            </a:r>
            <a:r>
              <a:rPr lang="en-US" i="1" dirty="0" err="1"/>
              <a:t>gaišti</a:t>
            </a:r>
            <a:r>
              <a:rPr lang="en-US" i="1" dirty="0"/>
              <a:t> </a:t>
            </a:r>
            <a:r>
              <a:rPr lang="en-US" i="1" dirty="0" err="1"/>
              <a:t>laiką</a:t>
            </a:r>
            <a:r>
              <a:rPr lang="en-US" i="1" dirty="0"/>
              <a:t>.</a:t>
            </a:r>
            <a:endParaRPr lang="lt-LT" i="1" dirty="0" smtClean="0"/>
          </a:p>
          <a:p>
            <a:endParaRPr lang="lt-LT" i="1" dirty="0"/>
          </a:p>
          <a:p>
            <a:endParaRPr lang="lt-LT" i="1" dirty="0" smtClean="0"/>
          </a:p>
          <a:p>
            <a:endParaRPr lang="lt-LT" i="1" dirty="0"/>
          </a:p>
        </p:txBody>
      </p:sp>
      <p:sp>
        <p:nvSpPr>
          <p:cNvPr id="9" name="TextBox 8"/>
          <p:cNvSpPr txBox="1"/>
          <p:nvPr/>
        </p:nvSpPr>
        <p:spPr>
          <a:xfrm>
            <a:off x="5914418" y="2010380"/>
            <a:ext cx="5103778" cy="2308324"/>
          </a:xfrm>
          <a:prstGeom prst="rect">
            <a:avLst/>
          </a:prstGeom>
          <a:solidFill>
            <a:schemeClr val="bg1"/>
          </a:solidFill>
        </p:spPr>
        <p:txBody>
          <a:bodyPr wrap="square" rtlCol="0">
            <a:spAutoFit/>
          </a:bodyPr>
          <a:lstStyle/>
          <a:p>
            <a:r>
              <a:rPr lang="en-US" i="1" dirty="0" err="1"/>
              <a:t>Manau</a:t>
            </a:r>
            <a:r>
              <a:rPr lang="en-US" i="1" dirty="0"/>
              <a:t> </a:t>
            </a:r>
            <a:r>
              <a:rPr lang="en-US" i="1" dirty="0" err="1"/>
              <a:t>vienintelė</a:t>
            </a:r>
            <a:r>
              <a:rPr lang="en-US" i="1" dirty="0"/>
              <a:t> </a:t>
            </a:r>
            <a:r>
              <a:rPr lang="en-US" i="1" dirty="0" err="1" smtClean="0"/>
              <a:t>išimtis</a:t>
            </a:r>
            <a:r>
              <a:rPr lang="lt-LT" i="1" dirty="0" smtClean="0"/>
              <a:t>,</a:t>
            </a:r>
            <a:r>
              <a:rPr lang="en-US" i="1" dirty="0" smtClean="0"/>
              <a:t> </a:t>
            </a:r>
            <a:r>
              <a:rPr lang="en-US" i="1" dirty="0" err="1"/>
              <a:t>dėl</a:t>
            </a:r>
            <a:r>
              <a:rPr lang="en-US" i="1" dirty="0"/>
              <a:t> </a:t>
            </a:r>
            <a:r>
              <a:rPr lang="en-US" i="1" dirty="0" err="1"/>
              <a:t>kurios</a:t>
            </a:r>
            <a:r>
              <a:rPr lang="en-US" i="1" dirty="0"/>
              <a:t> </a:t>
            </a:r>
            <a:r>
              <a:rPr lang="en-US" i="1" dirty="0" err="1"/>
              <a:t>aš</a:t>
            </a:r>
            <a:r>
              <a:rPr lang="en-US" i="1" dirty="0"/>
              <a:t> </a:t>
            </a:r>
            <a:r>
              <a:rPr lang="en-US" i="1" dirty="0" err="1"/>
              <a:t>galimai</a:t>
            </a:r>
            <a:r>
              <a:rPr lang="en-US" i="1" dirty="0"/>
              <a:t> </a:t>
            </a:r>
            <a:r>
              <a:rPr lang="en-US" i="1" dirty="0" err="1"/>
              <a:t>nepraneščiau</a:t>
            </a:r>
            <a:r>
              <a:rPr lang="en-US" i="1" dirty="0"/>
              <a:t> </a:t>
            </a:r>
            <a:r>
              <a:rPr lang="en-US" i="1" dirty="0" err="1"/>
              <a:t>policijai</a:t>
            </a:r>
            <a:r>
              <a:rPr lang="en-US" i="1" dirty="0"/>
              <a:t> </a:t>
            </a:r>
            <a:r>
              <a:rPr lang="en-US" i="1" dirty="0" err="1"/>
              <a:t>apie</a:t>
            </a:r>
            <a:r>
              <a:rPr lang="en-US" i="1" dirty="0"/>
              <a:t> </a:t>
            </a:r>
            <a:r>
              <a:rPr lang="en-US" i="1" dirty="0" err="1"/>
              <a:t>vieną</a:t>
            </a:r>
            <a:r>
              <a:rPr lang="en-US" i="1" dirty="0"/>
              <a:t> </a:t>
            </a:r>
            <a:r>
              <a:rPr lang="en-US" i="1" dirty="0" err="1"/>
              <a:t>ar</a:t>
            </a:r>
            <a:r>
              <a:rPr lang="en-US" i="1" dirty="0"/>
              <a:t> </a:t>
            </a:r>
            <a:r>
              <a:rPr lang="en-US" i="1" dirty="0" err="1"/>
              <a:t>kitą</a:t>
            </a:r>
            <a:r>
              <a:rPr lang="en-US" i="1" dirty="0"/>
              <a:t> </a:t>
            </a:r>
            <a:r>
              <a:rPr lang="en-US" i="1" dirty="0" err="1" smtClean="0"/>
              <a:t>įvykį</a:t>
            </a:r>
            <a:r>
              <a:rPr lang="lt-LT" i="1" dirty="0" smtClean="0"/>
              <a:t>,</a:t>
            </a:r>
            <a:r>
              <a:rPr lang="en-US" i="1" dirty="0" smtClean="0"/>
              <a:t> </a:t>
            </a:r>
            <a:r>
              <a:rPr lang="en-US" i="1" dirty="0" err="1"/>
              <a:t>jeigu</a:t>
            </a:r>
            <a:r>
              <a:rPr lang="en-US" i="1" dirty="0"/>
              <a:t> </a:t>
            </a:r>
            <a:r>
              <a:rPr lang="en-US" i="1" dirty="0" err="1"/>
              <a:t>aš</a:t>
            </a:r>
            <a:r>
              <a:rPr lang="en-US" i="1" dirty="0"/>
              <a:t> </a:t>
            </a:r>
            <a:r>
              <a:rPr lang="en-US" i="1" dirty="0" err="1"/>
              <a:t>bijočiau</a:t>
            </a:r>
            <a:r>
              <a:rPr lang="en-US" i="1" dirty="0"/>
              <a:t>, </a:t>
            </a:r>
            <a:r>
              <a:rPr lang="en-US" i="1" dirty="0" err="1"/>
              <a:t>kad</a:t>
            </a:r>
            <a:r>
              <a:rPr lang="en-US" i="1" dirty="0"/>
              <a:t> </a:t>
            </a:r>
            <a:r>
              <a:rPr lang="en-US" i="1" dirty="0" err="1"/>
              <a:t>nukentės</a:t>
            </a:r>
            <a:r>
              <a:rPr lang="en-US" i="1" dirty="0"/>
              <a:t>, </a:t>
            </a:r>
            <a:r>
              <a:rPr lang="en-US" i="1" dirty="0" err="1"/>
              <a:t>na</a:t>
            </a:r>
            <a:r>
              <a:rPr lang="en-US" i="1" dirty="0"/>
              <a:t> </a:t>
            </a:r>
            <a:r>
              <a:rPr lang="en-US" i="1" dirty="0" err="1"/>
              <a:t>stipriai</a:t>
            </a:r>
            <a:r>
              <a:rPr lang="en-US" i="1" dirty="0"/>
              <a:t>  </a:t>
            </a:r>
            <a:r>
              <a:rPr lang="en-US" i="1" dirty="0" err="1" smtClean="0"/>
              <a:t>nukentės</a:t>
            </a:r>
            <a:r>
              <a:rPr lang="lt-LT" i="1" dirty="0" smtClean="0"/>
              <a:t>,</a:t>
            </a:r>
            <a:r>
              <a:rPr lang="en-US" i="1" dirty="0" smtClean="0"/>
              <a:t> </a:t>
            </a:r>
            <a:r>
              <a:rPr lang="en-US" i="1" dirty="0" err="1"/>
              <a:t>mano</a:t>
            </a:r>
            <a:r>
              <a:rPr lang="en-US" i="1" dirty="0"/>
              <a:t> </a:t>
            </a:r>
            <a:r>
              <a:rPr lang="en-US" i="1" dirty="0" err="1"/>
              <a:t>artimas</a:t>
            </a:r>
            <a:r>
              <a:rPr lang="en-US" i="1" dirty="0"/>
              <a:t> </a:t>
            </a:r>
            <a:r>
              <a:rPr lang="en-US" i="1" dirty="0" err="1" smtClean="0"/>
              <a:t>žmogus</a:t>
            </a:r>
            <a:r>
              <a:rPr lang="lt-LT" i="1" dirty="0" smtClean="0"/>
              <a:t>,</a:t>
            </a:r>
            <a:r>
              <a:rPr lang="en-US" i="1" dirty="0" smtClean="0"/>
              <a:t> </a:t>
            </a:r>
            <a:r>
              <a:rPr lang="en-US" i="1" dirty="0" err="1"/>
              <a:t>ir</a:t>
            </a:r>
            <a:r>
              <a:rPr lang="en-US" i="1" dirty="0"/>
              <a:t> </a:t>
            </a:r>
            <a:r>
              <a:rPr lang="en-US" i="1" dirty="0" err="1"/>
              <a:t>galbūt</a:t>
            </a:r>
            <a:r>
              <a:rPr lang="en-US" i="1" dirty="0"/>
              <a:t> </a:t>
            </a:r>
            <a:r>
              <a:rPr lang="en-US" i="1" dirty="0" err="1"/>
              <a:t>tik</a:t>
            </a:r>
            <a:r>
              <a:rPr lang="en-US" i="1" dirty="0"/>
              <a:t> </a:t>
            </a:r>
            <a:r>
              <a:rPr lang="en-US" i="1" dirty="0" err="1"/>
              <a:t>tuo</a:t>
            </a:r>
            <a:r>
              <a:rPr lang="en-US" i="1" dirty="0"/>
              <a:t> </a:t>
            </a:r>
            <a:r>
              <a:rPr lang="en-US" i="1" dirty="0" err="1"/>
              <a:t>atveju</a:t>
            </a:r>
            <a:r>
              <a:rPr lang="en-US" i="1" dirty="0"/>
              <a:t> </a:t>
            </a:r>
            <a:r>
              <a:rPr lang="en-US" i="1" dirty="0" err="1"/>
              <a:t>sudvejočiau</a:t>
            </a:r>
            <a:r>
              <a:rPr lang="en-US" i="1" dirty="0" smtClean="0"/>
              <a:t>.</a:t>
            </a:r>
            <a:endParaRPr lang="lt-LT" i="1" dirty="0" smtClean="0"/>
          </a:p>
          <a:p>
            <a:endParaRPr lang="lt-LT" i="1" dirty="0"/>
          </a:p>
          <a:p>
            <a:endParaRPr lang="lt-LT" i="1" dirty="0" smtClean="0"/>
          </a:p>
          <a:p>
            <a:endParaRPr lang="lt-LT" i="1" dirty="0"/>
          </a:p>
          <a:p>
            <a:endParaRPr lang="lt-LT" i="1" dirty="0"/>
          </a:p>
        </p:txBody>
      </p:sp>
      <p:sp>
        <p:nvSpPr>
          <p:cNvPr id="13" name="TextBox 12"/>
          <p:cNvSpPr txBox="1"/>
          <p:nvPr/>
        </p:nvSpPr>
        <p:spPr>
          <a:xfrm>
            <a:off x="5914418" y="1974457"/>
            <a:ext cx="5103778" cy="2862322"/>
          </a:xfrm>
          <a:prstGeom prst="rect">
            <a:avLst/>
          </a:prstGeom>
          <a:solidFill>
            <a:schemeClr val="bg1"/>
          </a:solidFill>
        </p:spPr>
        <p:txBody>
          <a:bodyPr wrap="square" rtlCol="0">
            <a:spAutoFit/>
          </a:bodyPr>
          <a:lstStyle/>
          <a:p>
            <a:r>
              <a:rPr lang="lt-LT" i="1" dirty="0" smtClean="0"/>
              <a:t>...</a:t>
            </a:r>
            <a:r>
              <a:rPr lang="en-US" i="1" dirty="0" err="1" smtClean="0"/>
              <a:t>bandyčiau</a:t>
            </a:r>
            <a:r>
              <a:rPr lang="en-US" i="1" dirty="0" smtClean="0"/>
              <a:t> </a:t>
            </a:r>
            <a:r>
              <a:rPr lang="en-US" i="1" dirty="0"/>
              <a:t>pats </a:t>
            </a:r>
            <a:r>
              <a:rPr lang="en-US" i="1" dirty="0" err="1"/>
              <a:t>užkardyti</a:t>
            </a:r>
            <a:r>
              <a:rPr lang="en-US" i="1" dirty="0"/>
              <a:t>, </a:t>
            </a:r>
            <a:r>
              <a:rPr lang="en-US" i="1" dirty="0" err="1"/>
              <a:t>nes</a:t>
            </a:r>
            <a:r>
              <a:rPr lang="en-US" i="1" dirty="0"/>
              <a:t> </a:t>
            </a:r>
            <a:r>
              <a:rPr lang="en-US" i="1" dirty="0" err="1"/>
              <a:t>dažnu</a:t>
            </a:r>
            <a:r>
              <a:rPr lang="en-US" i="1" dirty="0"/>
              <a:t> </a:t>
            </a:r>
            <a:r>
              <a:rPr lang="en-US" i="1" dirty="0" err="1"/>
              <a:t>atveju</a:t>
            </a:r>
            <a:r>
              <a:rPr lang="en-US" i="1" dirty="0"/>
              <a:t> </a:t>
            </a:r>
            <a:r>
              <a:rPr lang="en-US" i="1" dirty="0" err="1"/>
              <a:t>baustumas</a:t>
            </a:r>
            <a:r>
              <a:rPr lang="en-US" i="1" dirty="0"/>
              <a:t> </a:t>
            </a:r>
            <a:r>
              <a:rPr lang="en-US" i="1" dirty="0" err="1"/>
              <a:t>ar</a:t>
            </a:r>
            <a:r>
              <a:rPr lang="en-US" i="1" dirty="0"/>
              <a:t> </a:t>
            </a:r>
            <a:r>
              <a:rPr lang="en-US" i="1" dirty="0" err="1"/>
              <a:t>dėl</a:t>
            </a:r>
            <a:r>
              <a:rPr lang="en-US" i="1" dirty="0"/>
              <a:t> </a:t>
            </a:r>
            <a:r>
              <a:rPr lang="en-US" i="1" dirty="0" err="1"/>
              <a:t>daugiau</a:t>
            </a:r>
            <a:r>
              <a:rPr lang="en-US" i="1" dirty="0"/>
              <a:t> </a:t>
            </a:r>
            <a:r>
              <a:rPr lang="en-US" i="1" dirty="0" err="1"/>
              <a:t>įstatymų</a:t>
            </a:r>
            <a:r>
              <a:rPr lang="en-US" i="1" dirty="0"/>
              <a:t>, kai </a:t>
            </a:r>
            <a:r>
              <a:rPr lang="en-US" i="1" dirty="0" err="1"/>
              <a:t>kai</a:t>
            </a:r>
            <a:r>
              <a:rPr lang="en-US" i="1" dirty="0"/>
              <a:t> </a:t>
            </a:r>
            <a:r>
              <a:rPr lang="en-US" i="1" dirty="0" err="1"/>
              <a:t>baudžia</a:t>
            </a:r>
            <a:r>
              <a:rPr lang="en-US" i="1" dirty="0"/>
              <a:t> </a:t>
            </a:r>
            <a:r>
              <a:rPr lang="en-US" i="1" dirty="0" err="1"/>
              <a:t>griežtai</a:t>
            </a:r>
            <a:r>
              <a:rPr lang="en-US" i="1" dirty="0"/>
              <a:t> </a:t>
            </a:r>
            <a:r>
              <a:rPr lang="en-US" i="1" dirty="0" err="1"/>
              <a:t>pagal</a:t>
            </a:r>
            <a:r>
              <a:rPr lang="en-US" i="1" dirty="0"/>
              <a:t> </a:t>
            </a:r>
            <a:r>
              <a:rPr lang="en-US" i="1" dirty="0" err="1"/>
              <a:t>Baudžiamąjį</a:t>
            </a:r>
            <a:r>
              <a:rPr lang="en-US" i="1" dirty="0"/>
              <a:t> </a:t>
            </a:r>
            <a:r>
              <a:rPr lang="en-US" i="1" dirty="0" err="1"/>
              <a:t>šitą</a:t>
            </a:r>
            <a:r>
              <a:rPr lang="en-US" i="1" dirty="0"/>
              <a:t>, tai </a:t>
            </a:r>
            <a:r>
              <a:rPr lang="en-US" i="1" dirty="0" err="1"/>
              <a:t>nesinorėtų</a:t>
            </a:r>
            <a:r>
              <a:rPr lang="en-US" i="1" dirty="0"/>
              <a:t>, </a:t>
            </a:r>
            <a:r>
              <a:rPr lang="en-US" i="1" dirty="0" err="1"/>
              <a:t>kad</a:t>
            </a:r>
            <a:r>
              <a:rPr lang="en-US" i="1" dirty="0"/>
              <a:t> </a:t>
            </a:r>
            <a:r>
              <a:rPr lang="en-US" i="1" dirty="0" err="1"/>
              <a:t>artimuosius</a:t>
            </a:r>
            <a:r>
              <a:rPr lang="en-US" i="1" dirty="0"/>
              <a:t> </a:t>
            </a:r>
            <a:r>
              <a:rPr lang="en-US" i="1" dirty="0" err="1"/>
              <a:t>baustų</a:t>
            </a:r>
            <a:r>
              <a:rPr lang="en-US" i="1" dirty="0"/>
              <a:t> </a:t>
            </a:r>
            <a:r>
              <a:rPr lang="en-US" i="1" dirty="0" err="1"/>
              <a:t>pagal</a:t>
            </a:r>
            <a:r>
              <a:rPr lang="en-US" i="1" dirty="0"/>
              <a:t> </a:t>
            </a:r>
            <a:r>
              <a:rPr lang="en-US" i="1" dirty="0" err="1"/>
              <a:t>Baudžiamąjį</a:t>
            </a:r>
            <a:r>
              <a:rPr lang="en-US" i="1" dirty="0"/>
              <a:t> </a:t>
            </a:r>
            <a:r>
              <a:rPr lang="en-US" i="1" dirty="0" err="1"/>
              <a:t>kodeksą</a:t>
            </a:r>
            <a:r>
              <a:rPr lang="en-US" i="1" dirty="0" smtClean="0"/>
              <a:t>.</a:t>
            </a:r>
            <a:endParaRPr lang="lt-LT" i="1" dirty="0" smtClean="0"/>
          </a:p>
          <a:p>
            <a:endParaRPr lang="lt-LT" i="1" dirty="0"/>
          </a:p>
          <a:p>
            <a:endParaRPr lang="lt-LT" i="1" dirty="0" smtClean="0"/>
          </a:p>
          <a:p>
            <a:endParaRPr lang="lt-LT" i="1" dirty="0"/>
          </a:p>
          <a:p>
            <a:endParaRPr lang="lt-LT" i="1" dirty="0"/>
          </a:p>
          <a:p>
            <a:endParaRPr lang="lt-LT" i="1" dirty="0" smtClean="0"/>
          </a:p>
          <a:p>
            <a:endParaRPr lang="lt-LT" dirty="0"/>
          </a:p>
        </p:txBody>
      </p:sp>
      <p:sp>
        <p:nvSpPr>
          <p:cNvPr id="15" name="TextBox 14"/>
          <p:cNvSpPr txBox="1"/>
          <p:nvPr/>
        </p:nvSpPr>
        <p:spPr>
          <a:xfrm>
            <a:off x="5914418" y="2005049"/>
            <a:ext cx="5103778" cy="2585323"/>
          </a:xfrm>
          <a:prstGeom prst="rect">
            <a:avLst/>
          </a:prstGeom>
          <a:solidFill>
            <a:schemeClr val="bg1"/>
          </a:solidFill>
        </p:spPr>
        <p:txBody>
          <a:bodyPr wrap="square" rtlCol="0">
            <a:spAutoFit/>
          </a:bodyPr>
          <a:lstStyle/>
          <a:p>
            <a:r>
              <a:rPr lang="en-US" i="1" dirty="0" err="1"/>
              <a:t>Pavyzdžiui</a:t>
            </a:r>
            <a:r>
              <a:rPr lang="en-US" i="1" dirty="0"/>
              <a:t>, </a:t>
            </a:r>
            <a:r>
              <a:rPr lang="en-US" i="1" dirty="0" err="1"/>
              <a:t>jei</a:t>
            </a:r>
            <a:r>
              <a:rPr lang="en-US" i="1" dirty="0"/>
              <a:t> </a:t>
            </a:r>
            <a:r>
              <a:rPr lang="en-US" i="1" dirty="0" err="1"/>
              <a:t>pačioje</a:t>
            </a:r>
            <a:r>
              <a:rPr lang="en-US" i="1" dirty="0"/>
              <a:t> </a:t>
            </a:r>
            <a:r>
              <a:rPr lang="en-US" i="1" dirty="0" err="1"/>
              <a:t>šeimoje</a:t>
            </a:r>
            <a:r>
              <a:rPr lang="en-US" i="1" dirty="0"/>
              <a:t> </a:t>
            </a:r>
            <a:r>
              <a:rPr lang="en-US" i="1" dirty="0" err="1"/>
              <a:t>vyktų</a:t>
            </a:r>
            <a:r>
              <a:rPr lang="en-US" i="1" dirty="0"/>
              <a:t> </a:t>
            </a:r>
            <a:r>
              <a:rPr lang="en-US" i="1" dirty="0" err="1"/>
              <a:t>konfliktas</a:t>
            </a:r>
            <a:r>
              <a:rPr lang="en-US" i="1" dirty="0"/>
              <a:t> </a:t>
            </a:r>
            <a:r>
              <a:rPr lang="lt-LT" i="1" dirty="0" smtClean="0"/>
              <a:t>k</a:t>
            </a:r>
            <a:r>
              <a:rPr lang="en-US" i="1" dirty="0" err="1" smtClean="0"/>
              <a:t>ažkoks</a:t>
            </a:r>
            <a:r>
              <a:rPr lang="en-US" i="1" dirty="0" smtClean="0"/>
              <a:t> </a:t>
            </a:r>
            <a:r>
              <a:rPr lang="en-US" i="1" dirty="0" err="1" smtClean="0"/>
              <a:t>buitinis</a:t>
            </a:r>
            <a:r>
              <a:rPr lang="lt-LT" i="1" dirty="0"/>
              <a:t>,</a:t>
            </a:r>
            <a:r>
              <a:rPr lang="en-US" i="1" dirty="0" smtClean="0"/>
              <a:t> </a:t>
            </a:r>
            <a:r>
              <a:rPr lang="lt-LT" i="1" dirty="0" smtClean="0"/>
              <a:t>n</a:t>
            </a:r>
            <a:r>
              <a:rPr lang="en-US" i="1" dirty="0" smtClean="0"/>
              <a:t>a </a:t>
            </a:r>
            <a:r>
              <a:rPr lang="en-US" i="1" dirty="0"/>
              <a:t>tai </a:t>
            </a:r>
            <a:r>
              <a:rPr lang="en-US" i="1" dirty="0" err="1"/>
              <a:t>manau</a:t>
            </a:r>
            <a:r>
              <a:rPr lang="en-US" i="1" dirty="0"/>
              <a:t>, </a:t>
            </a:r>
            <a:r>
              <a:rPr lang="en-US" i="1" dirty="0" err="1"/>
              <a:t>kad</a:t>
            </a:r>
            <a:r>
              <a:rPr lang="en-US" i="1" dirty="0"/>
              <a:t> </a:t>
            </a:r>
            <a:r>
              <a:rPr lang="en-US" i="1" dirty="0" err="1"/>
              <a:t>tokie</a:t>
            </a:r>
            <a:r>
              <a:rPr lang="en-US" i="1" dirty="0"/>
              <a:t> </a:t>
            </a:r>
            <a:r>
              <a:rPr lang="en-US" i="1" dirty="0" err="1"/>
              <a:t>dalykai</a:t>
            </a:r>
            <a:r>
              <a:rPr lang="en-US" i="1" dirty="0"/>
              <a:t> </a:t>
            </a:r>
            <a:r>
              <a:rPr lang="en-US" i="1" dirty="0" err="1"/>
              <a:t>turėtų</a:t>
            </a:r>
            <a:r>
              <a:rPr lang="en-US" i="1" dirty="0"/>
              <a:t> </a:t>
            </a:r>
            <a:r>
              <a:rPr lang="en-US" i="1" dirty="0" err="1"/>
              <a:t>išsispręsti</a:t>
            </a:r>
            <a:r>
              <a:rPr lang="en-US" i="1" dirty="0"/>
              <a:t> </a:t>
            </a:r>
            <a:r>
              <a:rPr lang="en-US" i="1" dirty="0" err="1"/>
              <a:t>pačioje</a:t>
            </a:r>
            <a:r>
              <a:rPr lang="en-US" i="1" dirty="0"/>
              <a:t> </a:t>
            </a:r>
            <a:r>
              <a:rPr lang="en-US" i="1" dirty="0" err="1"/>
              <a:t>šeimoje</a:t>
            </a:r>
            <a:r>
              <a:rPr lang="en-US" i="1" dirty="0"/>
              <a:t>, </a:t>
            </a:r>
            <a:r>
              <a:rPr lang="en-US" i="1" dirty="0" err="1"/>
              <a:t>ir</a:t>
            </a:r>
            <a:r>
              <a:rPr lang="en-US" i="1" dirty="0"/>
              <a:t> </a:t>
            </a:r>
            <a:r>
              <a:rPr lang="en-US" i="1" dirty="0" err="1"/>
              <a:t>nereikia</a:t>
            </a:r>
            <a:r>
              <a:rPr lang="en-US" i="1" dirty="0"/>
              <a:t> </a:t>
            </a:r>
            <a:r>
              <a:rPr lang="en-US" i="1" dirty="0" err="1"/>
              <a:t>kreiptis</a:t>
            </a:r>
            <a:r>
              <a:rPr lang="en-US" i="1" dirty="0"/>
              <a:t> į </a:t>
            </a:r>
            <a:r>
              <a:rPr lang="en-US" i="1" dirty="0" err="1"/>
              <a:t>tuos</a:t>
            </a:r>
            <a:r>
              <a:rPr lang="en-US" i="1" dirty="0"/>
              <a:t> </a:t>
            </a:r>
            <a:r>
              <a:rPr lang="en-US" i="1" dirty="0" err="1"/>
              <a:t>pareigūnus</a:t>
            </a:r>
            <a:r>
              <a:rPr lang="en-US" i="1" dirty="0"/>
              <a:t>.</a:t>
            </a:r>
            <a:endParaRPr lang="lt-LT" i="1" dirty="0"/>
          </a:p>
          <a:p>
            <a:endParaRPr lang="lt-LT" i="1" dirty="0" smtClean="0"/>
          </a:p>
          <a:p>
            <a:endParaRPr lang="lt-LT" i="1" dirty="0"/>
          </a:p>
          <a:p>
            <a:endParaRPr lang="lt-LT" i="1" dirty="0"/>
          </a:p>
          <a:p>
            <a:endParaRPr lang="lt-LT" i="1" dirty="0" smtClean="0"/>
          </a:p>
          <a:p>
            <a:endParaRPr lang="lt-LT" dirty="0"/>
          </a:p>
        </p:txBody>
      </p:sp>
      <p:sp>
        <p:nvSpPr>
          <p:cNvPr id="16" name="TextBox 15"/>
          <p:cNvSpPr txBox="1"/>
          <p:nvPr/>
        </p:nvSpPr>
        <p:spPr>
          <a:xfrm>
            <a:off x="5914418" y="2005936"/>
            <a:ext cx="5103778" cy="2031325"/>
          </a:xfrm>
          <a:prstGeom prst="rect">
            <a:avLst/>
          </a:prstGeom>
          <a:solidFill>
            <a:schemeClr val="bg1"/>
          </a:solidFill>
        </p:spPr>
        <p:txBody>
          <a:bodyPr wrap="square" rtlCol="0">
            <a:spAutoFit/>
          </a:bodyPr>
          <a:lstStyle/>
          <a:p>
            <a:r>
              <a:rPr lang="en-US" i="1" dirty="0"/>
              <a:t>O </a:t>
            </a:r>
            <a:r>
              <a:rPr lang="en-US" i="1" dirty="0" err="1"/>
              <a:t>kodėl</a:t>
            </a:r>
            <a:r>
              <a:rPr lang="en-US" i="1" dirty="0"/>
              <a:t> </a:t>
            </a:r>
            <a:r>
              <a:rPr lang="en-US" i="1" dirty="0" err="1"/>
              <a:t>nesikreiptumėte</a:t>
            </a:r>
            <a:r>
              <a:rPr lang="en-US" i="1" dirty="0"/>
              <a:t> į </a:t>
            </a:r>
            <a:r>
              <a:rPr lang="en-US" i="1" dirty="0" err="1"/>
              <a:t>policiją</a:t>
            </a:r>
            <a:r>
              <a:rPr lang="en-US" i="1" dirty="0"/>
              <a:t>, </a:t>
            </a:r>
            <a:r>
              <a:rPr lang="en-US" i="1" dirty="0" err="1"/>
              <a:t>jeigu</a:t>
            </a:r>
            <a:r>
              <a:rPr lang="en-US" i="1" dirty="0"/>
              <a:t> </a:t>
            </a:r>
            <a:r>
              <a:rPr lang="en-US" i="1" dirty="0" err="1"/>
              <a:t>kas</a:t>
            </a:r>
            <a:r>
              <a:rPr lang="en-US" i="1" dirty="0"/>
              <a:t> </a:t>
            </a:r>
            <a:r>
              <a:rPr lang="en-US" i="1" dirty="0" err="1"/>
              <a:t>nors</a:t>
            </a:r>
            <a:r>
              <a:rPr lang="en-US" i="1" dirty="0"/>
              <a:t> </a:t>
            </a:r>
            <a:r>
              <a:rPr lang="en-US" i="1" dirty="0" err="1"/>
              <a:t>nutiktų</a:t>
            </a:r>
            <a:r>
              <a:rPr lang="en-US" i="1" dirty="0"/>
              <a:t>?</a:t>
            </a:r>
            <a:endParaRPr lang="lt-LT" i="1" dirty="0"/>
          </a:p>
          <a:p>
            <a:r>
              <a:rPr lang="en-US" i="1" dirty="0"/>
              <a:t>INFORMANTAS: </a:t>
            </a:r>
            <a:r>
              <a:rPr lang="en-US" i="1" dirty="0" err="1"/>
              <a:t>Susidoročiau</a:t>
            </a:r>
            <a:r>
              <a:rPr lang="en-US" i="1" dirty="0"/>
              <a:t> </a:t>
            </a:r>
            <a:r>
              <a:rPr lang="en-US" i="1" dirty="0" err="1"/>
              <a:t>pati</a:t>
            </a:r>
            <a:r>
              <a:rPr lang="en-US" i="1" dirty="0"/>
              <a:t> </a:t>
            </a:r>
            <a:r>
              <a:rPr lang="en-US" i="1" dirty="0" err="1"/>
              <a:t>su</a:t>
            </a:r>
            <a:r>
              <a:rPr lang="en-US" i="1" dirty="0"/>
              <a:t> </a:t>
            </a:r>
            <a:r>
              <a:rPr lang="en-US" i="1" dirty="0" err="1"/>
              <a:t>savo</a:t>
            </a:r>
            <a:r>
              <a:rPr lang="en-US" i="1" dirty="0"/>
              <a:t> </a:t>
            </a:r>
            <a:r>
              <a:rPr lang="en-US" i="1" dirty="0" err="1"/>
              <a:t>nesėkmę</a:t>
            </a:r>
            <a:r>
              <a:rPr lang="en-US" i="1" dirty="0"/>
              <a:t>.</a:t>
            </a:r>
            <a:endParaRPr lang="lt-LT" i="1" dirty="0" smtClean="0"/>
          </a:p>
          <a:p>
            <a:endParaRPr lang="lt-LT" i="1" dirty="0"/>
          </a:p>
          <a:p>
            <a:endParaRPr lang="lt-LT" i="1" dirty="0"/>
          </a:p>
          <a:p>
            <a:endParaRPr lang="lt-LT" i="1" dirty="0" smtClean="0"/>
          </a:p>
          <a:p>
            <a:endParaRPr lang="lt-LT" i="1" dirty="0"/>
          </a:p>
        </p:txBody>
      </p:sp>
      <p:sp>
        <p:nvSpPr>
          <p:cNvPr id="17" name="TextBox 16"/>
          <p:cNvSpPr txBox="1"/>
          <p:nvPr/>
        </p:nvSpPr>
        <p:spPr>
          <a:xfrm>
            <a:off x="5914418" y="2001492"/>
            <a:ext cx="5103778" cy="2862322"/>
          </a:xfrm>
          <a:prstGeom prst="rect">
            <a:avLst/>
          </a:prstGeom>
          <a:solidFill>
            <a:schemeClr val="bg1"/>
          </a:solidFill>
        </p:spPr>
        <p:txBody>
          <a:bodyPr wrap="square" rtlCol="0">
            <a:spAutoFit/>
          </a:bodyPr>
          <a:lstStyle/>
          <a:p>
            <a:r>
              <a:rPr lang="en-US" i="1" dirty="0" err="1"/>
              <a:t>Žodžiu</a:t>
            </a:r>
            <a:r>
              <a:rPr lang="en-US" i="1" dirty="0"/>
              <a:t>, ta </a:t>
            </a:r>
            <a:r>
              <a:rPr lang="en-US" i="1" dirty="0" err="1"/>
              <a:t>prasme</a:t>
            </a:r>
            <a:r>
              <a:rPr lang="en-US" i="1" dirty="0"/>
              <a:t>, </a:t>
            </a:r>
            <a:r>
              <a:rPr lang="en-US" i="1" dirty="0" err="1"/>
              <a:t>kad</a:t>
            </a:r>
            <a:r>
              <a:rPr lang="en-US" i="1" dirty="0"/>
              <a:t> </a:t>
            </a:r>
            <a:r>
              <a:rPr lang="en-US" i="1" dirty="0" err="1"/>
              <a:t>bandyčiau</a:t>
            </a:r>
            <a:r>
              <a:rPr lang="en-US" i="1" dirty="0"/>
              <a:t> </a:t>
            </a:r>
            <a:r>
              <a:rPr lang="en-US" i="1" dirty="0" err="1"/>
              <a:t>nesikišti</a:t>
            </a:r>
            <a:r>
              <a:rPr lang="en-US" i="1" dirty="0"/>
              <a:t>, </a:t>
            </a:r>
            <a:r>
              <a:rPr lang="en-US" i="1" dirty="0" err="1"/>
              <a:t>bandyčiau</a:t>
            </a:r>
            <a:r>
              <a:rPr lang="en-US" i="1" dirty="0"/>
              <a:t>, </a:t>
            </a:r>
            <a:r>
              <a:rPr lang="en-US" i="1" dirty="0" err="1"/>
              <a:t>nesikišti</a:t>
            </a:r>
            <a:r>
              <a:rPr lang="en-US" i="1" dirty="0"/>
              <a:t>, </a:t>
            </a:r>
            <a:r>
              <a:rPr lang="en-US" i="1" dirty="0" err="1"/>
              <a:t>nes</a:t>
            </a:r>
            <a:r>
              <a:rPr lang="en-US" i="1" dirty="0"/>
              <a:t> </a:t>
            </a:r>
            <a:r>
              <a:rPr lang="en-US" i="1" dirty="0" err="1"/>
              <a:t>paprastai</a:t>
            </a:r>
            <a:r>
              <a:rPr lang="en-US" i="1" dirty="0"/>
              <a:t>, kai </a:t>
            </a:r>
            <a:r>
              <a:rPr lang="en-US" i="1" dirty="0" err="1"/>
              <a:t>liaudis</a:t>
            </a:r>
            <a:r>
              <a:rPr lang="en-US" i="1" dirty="0"/>
              <a:t> </a:t>
            </a:r>
            <a:r>
              <a:rPr lang="en-US" i="1" dirty="0" err="1"/>
              <a:t>taip</a:t>
            </a:r>
            <a:r>
              <a:rPr lang="en-US" i="1" dirty="0"/>
              <a:t> </a:t>
            </a:r>
            <a:r>
              <a:rPr lang="en-US" i="1" dirty="0" err="1"/>
              <a:t>sako</a:t>
            </a:r>
            <a:r>
              <a:rPr lang="en-US" i="1" dirty="0"/>
              <a:t>, </a:t>
            </a:r>
            <a:r>
              <a:rPr lang="en-US" i="1" dirty="0" err="1"/>
              <a:t>tokį</a:t>
            </a:r>
            <a:r>
              <a:rPr lang="en-US" i="1" dirty="0"/>
              <a:t> </a:t>
            </a:r>
            <a:r>
              <a:rPr lang="en-US" i="1" dirty="0" err="1"/>
              <a:t>pasakysiu</a:t>
            </a:r>
            <a:r>
              <a:rPr lang="en-US" i="1" dirty="0"/>
              <a:t> </a:t>
            </a:r>
            <a:r>
              <a:rPr lang="en-US" i="1" dirty="0" err="1"/>
              <a:t>posakį</a:t>
            </a:r>
            <a:r>
              <a:rPr lang="en-US" i="1" dirty="0"/>
              <a:t>: </a:t>
            </a:r>
            <a:r>
              <a:rPr lang="en-US" i="1" dirty="0" err="1"/>
              <a:t>nekišk</a:t>
            </a:r>
            <a:r>
              <a:rPr lang="en-US" i="1" dirty="0"/>
              <a:t> </a:t>
            </a:r>
            <a:r>
              <a:rPr lang="en-US" i="1" dirty="0" err="1"/>
              <a:t>pirštų</a:t>
            </a:r>
            <a:r>
              <a:rPr lang="en-US" i="1" dirty="0"/>
              <a:t> tarp </a:t>
            </a:r>
            <a:r>
              <a:rPr lang="en-US" i="1" dirty="0" err="1"/>
              <a:t>svetimų</a:t>
            </a:r>
            <a:r>
              <a:rPr lang="en-US" i="1" dirty="0"/>
              <a:t> </a:t>
            </a:r>
            <a:r>
              <a:rPr lang="en-US" i="1" dirty="0" err="1"/>
              <a:t>durų</a:t>
            </a:r>
            <a:r>
              <a:rPr lang="en-US" i="1" dirty="0"/>
              <a:t> </a:t>
            </a:r>
            <a:r>
              <a:rPr lang="en-US" i="1" dirty="0" err="1"/>
              <a:t>nes</a:t>
            </a:r>
            <a:r>
              <a:rPr lang="en-US" i="1" dirty="0"/>
              <a:t> </a:t>
            </a:r>
            <a:r>
              <a:rPr lang="en-US" i="1" dirty="0" err="1"/>
              <a:t>privers</a:t>
            </a:r>
            <a:r>
              <a:rPr lang="en-US" i="1" dirty="0"/>
              <a:t>. </a:t>
            </a:r>
            <a:endParaRPr lang="lt-LT" i="1" dirty="0" smtClean="0"/>
          </a:p>
          <a:p>
            <a:endParaRPr lang="lt-LT" i="1" dirty="0"/>
          </a:p>
          <a:p>
            <a:endParaRPr lang="lt-LT" i="1" dirty="0" smtClean="0"/>
          </a:p>
          <a:p>
            <a:endParaRPr lang="lt-LT" i="1" dirty="0"/>
          </a:p>
          <a:p>
            <a:endParaRPr lang="lt-LT" i="1" dirty="0" smtClean="0"/>
          </a:p>
          <a:p>
            <a:endParaRPr lang="lt-LT" i="1" dirty="0"/>
          </a:p>
          <a:p>
            <a:endParaRPr lang="lt-LT" i="1" dirty="0"/>
          </a:p>
        </p:txBody>
      </p:sp>
    </p:spTree>
    <p:extLst>
      <p:ext uri="{BB962C8B-B14F-4D97-AF65-F5344CB8AC3E}">
        <p14:creationId xmlns:p14="http://schemas.microsoft.com/office/powerpoint/2010/main" val="2478785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animBg="1"/>
      <p:bldP spid="8" grpId="0" animBg="1"/>
      <p:bldP spid="9" grpId="0" animBg="1"/>
      <p:bldP spid="13" grpId="0" animBg="1"/>
      <p:bldP spid="15" grpId="0" animBg="1"/>
      <p:bldP spid="16" grpId="0" animBg="1"/>
      <p:bldP spid="17"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9866" y="2006823"/>
            <a:ext cx="4120397" cy="4202505"/>
          </a:xfrm>
        </p:spPr>
        <p:txBody>
          <a:bodyPr>
            <a:normAutofit/>
          </a:bodyPr>
          <a:lstStyle/>
          <a:p>
            <a:r>
              <a:rPr lang="lt-LT" sz="2400" dirty="0"/>
              <a:t>Pareigūnams </a:t>
            </a:r>
            <a:r>
              <a:rPr lang="lt-LT" sz="2400" dirty="0" smtClean="0"/>
              <a:t>nerūpi</a:t>
            </a:r>
          </a:p>
          <a:p>
            <a:r>
              <a:rPr lang="lt-LT" sz="2400" dirty="0"/>
              <a:t>Netiki, kad </a:t>
            </a:r>
            <a:r>
              <a:rPr lang="lt-LT" sz="2400" dirty="0" smtClean="0"/>
              <a:t>ištirs</a:t>
            </a:r>
          </a:p>
          <a:p>
            <a:r>
              <a:rPr lang="lt-LT" sz="2400" dirty="0"/>
              <a:t>Nesikreipia, nes mano, kad policija laikosi kitų </a:t>
            </a:r>
            <a:r>
              <a:rPr lang="lt-LT" sz="2400" dirty="0" smtClean="0"/>
              <a:t>vertybių</a:t>
            </a:r>
          </a:p>
          <a:p>
            <a:r>
              <a:rPr lang="lt-LT" sz="2400" dirty="0"/>
              <a:t>Nusivylę policijos </a:t>
            </a:r>
            <a:r>
              <a:rPr lang="lt-LT" sz="2400" dirty="0" smtClean="0"/>
              <a:t>darbu</a:t>
            </a:r>
          </a:p>
          <a:p>
            <a:r>
              <a:rPr lang="en-US" sz="2400" dirty="0" err="1"/>
              <a:t>Netiki</a:t>
            </a:r>
            <a:r>
              <a:rPr lang="en-US" sz="2400" dirty="0"/>
              <a:t>, </a:t>
            </a:r>
            <a:r>
              <a:rPr lang="en-US" sz="2400" dirty="0" err="1"/>
              <a:t>kad</a:t>
            </a:r>
            <a:r>
              <a:rPr lang="en-US" sz="2400" dirty="0"/>
              <a:t> </a:t>
            </a:r>
            <a:r>
              <a:rPr lang="en-US" sz="2400" dirty="0" err="1"/>
              <a:t>spės</a:t>
            </a:r>
            <a:r>
              <a:rPr lang="en-US" sz="2400" dirty="0"/>
              <a:t> </a:t>
            </a:r>
            <a:r>
              <a:rPr lang="en-US" sz="2400" dirty="0" err="1"/>
              <a:t>sureaguoti</a:t>
            </a:r>
            <a:endParaRPr lang="lt-LT" sz="2400" dirty="0"/>
          </a:p>
          <a:p>
            <a:r>
              <a:rPr lang="en-US" sz="2400" dirty="0" err="1"/>
              <a:t>Nenori</a:t>
            </a:r>
            <a:r>
              <a:rPr lang="en-US" sz="2400" dirty="0"/>
              <a:t> </a:t>
            </a:r>
            <a:r>
              <a:rPr lang="en-US" sz="2400" dirty="0" err="1"/>
              <a:t>nepatogumų</a:t>
            </a:r>
            <a:endParaRPr lang="lt-LT" sz="2400" dirty="0"/>
          </a:p>
          <a:p>
            <a:r>
              <a:rPr lang="lt-LT" sz="2400" dirty="0"/>
              <a:t>Policija dirba neatsakingai</a:t>
            </a:r>
            <a:endParaRPr lang="lt-LT" sz="2400" dirty="0" smtClean="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304" y="327727"/>
            <a:ext cx="1239789" cy="135137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0241" y="1"/>
            <a:ext cx="1780028" cy="1780028"/>
          </a:xfrm>
          <a:prstGeom prst="rect">
            <a:avLst/>
          </a:prstGeom>
        </p:spPr>
      </p:pic>
      <p:sp>
        <p:nvSpPr>
          <p:cNvPr id="11" name="TextBox 10"/>
          <p:cNvSpPr txBox="1"/>
          <p:nvPr/>
        </p:nvSpPr>
        <p:spPr>
          <a:xfrm>
            <a:off x="5914418" y="1974457"/>
            <a:ext cx="5188084" cy="2862322"/>
          </a:xfrm>
          <a:prstGeom prst="rect">
            <a:avLst/>
          </a:prstGeom>
          <a:noFill/>
        </p:spPr>
        <p:txBody>
          <a:bodyPr wrap="square" rtlCol="0">
            <a:spAutoFit/>
          </a:bodyPr>
          <a:lstStyle/>
          <a:p>
            <a:r>
              <a:rPr lang="en-US" i="1" dirty="0"/>
              <a:t>Tai </a:t>
            </a:r>
            <a:r>
              <a:rPr lang="en-US" i="1" dirty="0" err="1"/>
              <a:t>būtų</a:t>
            </a:r>
            <a:r>
              <a:rPr lang="en-US" i="1" dirty="0"/>
              <a:t> </a:t>
            </a:r>
            <a:r>
              <a:rPr lang="en-US" i="1" dirty="0" err="1"/>
              <a:t>policijos</a:t>
            </a:r>
            <a:r>
              <a:rPr lang="en-US" i="1" dirty="0"/>
              <a:t> </a:t>
            </a:r>
            <a:r>
              <a:rPr lang="en-US" i="1" dirty="0" err="1"/>
              <a:t>abejingumas</a:t>
            </a:r>
            <a:r>
              <a:rPr lang="en-US" i="1" dirty="0"/>
              <a:t>. </a:t>
            </a:r>
            <a:r>
              <a:rPr lang="en-US" i="1" dirty="0" err="1"/>
              <a:t>Kaip</a:t>
            </a:r>
            <a:r>
              <a:rPr lang="en-US" i="1" dirty="0"/>
              <a:t> </a:t>
            </a:r>
            <a:r>
              <a:rPr lang="en-US" i="1" dirty="0" err="1"/>
              <a:t>minėjau</a:t>
            </a:r>
            <a:r>
              <a:rPr lang="en-US" i="1" dirty="0"/>
              <a:t> </a:t>
            </a:r>
            <a:r>
              <a:rPr lang="en-US" i="1" dirty="0" err="1"/>
              <a:t>anksčiau</a:t>
            </a:r>
            <a:r>
              <a:rPr lang="en-US" i="1" dirty="0"/>
              <a:t>, </a:t>
            </a:r>
            <a:r>
              <a:rPr lang="en-US" i="1" dirty="0" err="1"/>
              <a:t>policijos</a:t>
            </a:r>
            <a:r>
              <a:rPr lang="en-US" i="1" dirty="0"/>
              <a:t> </a:t>
            </a:r>
            <a:r>
              <a:rPr lang="en-US" i="1" dirty="0" err="1"/>
              <a:t>darbas</a:t>
            </a:r>
            <a:r>
              <a:rPr lang="en-US" i="1" dirty="0"/>
              <a:t> </a:t>
            </a:r>
            <a:r>
              <a:rPr lang="en-US" i="1" dirty="0" err="1"/>
              <a:t>yra</a:t>
            </a:r>
            <a:r>
              <a:rPr lang="en-US" i="1" dirty="0"/>
              <a:t> </a:t>
            </a:r>
            <a:r>
              <a:rPr lang="en-US" i="1" dirty="0" err="1"/>
              <a:t>susijęs</a:t>
            </a:r>
            <a:r>
              <a:rPr lang="en-US" i="1" dirty="0"/>
              <a:t> </a:t>
            </a:r>
            <a:r>
              <a:rPr lang="en-US" i="1" dirty="0" err="1"/>
              <a:t>su</a:t>
            </a:r>
            <a:r>
              <a:rPr lang="en-US" i="1" dirty="0"/>
              <a:t> </a:t>
            </a:r>
            <a:r>
              <a:rPr lang="en-US" i="1" dirty="0" err="1"/>
              <a:t>veiklos</a:t>
            </a:r>
            <a:r>
              <a:rPr lang="en-US" i="1" dirty="0"/>
              <a:t> </a:t>
            </a:r>
            <a:r>
              <a:rPr lang="en-US" i="1" dirty="0" err="1"/>
              <a:t>rezultatais</a:t>
            </a:r>
            <a:r>
              <a:rPr lang="en-US" i="1" dirty="0"/>
              <a:t>. </a:t>
            </a:r>
            <a:r>
              <a:rPr lang="en-US" i="1" dirty="0" err="1"/>
              <a:t>Žinoma</a:t>
            </a:r>
            <a:r>
              <a:rPr lang="en-US" i="1" dirty="0"/>
              <a:t>, </a:t>
            </a:r>
            <a:r>
              <a:rPr lang="en-US" i="1" dirty="0" err="1"/>
              <a:t>kaip</a:t>
            </a:r>
            <a:r>
              <a:rPr lang="en-US" i="1" dirty="0"/>
              <a:t> </a:t>
            </a:r>
            <a:r>
              <a:rPr lang="en-US" i="1" dirty="0" err="1"/>
              <a:t>ir</a:t>
            </a:r>
            <a:r>
              <a:rPr lang="en-US" i="1" dirty="0"/>
              <a:t> </a:t>
            </a:r>
            <a:r>
              <a:rPr lang="en-US" i="1" dirty="0" err="1"/>
              <a:t>kiekviename</a:t>
            </a:r>
            <a:r>
              <a:rPr lang="en-US" i="1" dirty="0"/>
              <a:t> </a:t>
            </a:r>
            <a:r>
              <a:rPr lang="en-US" i="1" dirty="0" err="1"/>
              <a:t>darbe</a:t>
            </a:r>
            <a:r>
              <a:rPr lang="en-US" i="1" dirty="0"/>
              <a:t>, tai </a:t>
            </a:r>
            <a:r>
              <a:rPr lang="en-US" i="1" dirty="0" err="1"/>
              <a:t>yra</a:t>
            </a:r>
            <a:r>
              <a:rPr lang="en-US" i="1" dirty="0"/>
              <a:t> </a:t>
            </a:r>
            <a:r>
              <a:rPr lang="en-US" i="1" dirty="0" err="1"/>
              <a:t>atskaitomybė</a:t>
            </a:r>
            <a:r>
              <a:rPr lang="en-US" i="1" dirty="0"/>
              <a:t> </a:t>
            </a:r>
            <a:r>
              <a:rPr lang="en-US" i="1" dirty="0" err="1"/>
              <a:t>vadovybei</a:t>
            </a:r>
            <a:r>
              <a:rPr lang="en-US" i="1" dirty="0"/>
              <a:t>, </a:t>
            </a:r>
            <a:r>
              <a:rPr lang="en-US" i="1" dirty="0" err="1"/>
              <a:t>tačiau</a:t>
            </a:r>
            <a:r>
              <a:rPr lang="en-US" i="1" dirty="0"/>
              <a:t>, </a:t>
            </a:r>
            <a:r>
              <a:rPr lang="en-US" i="1" dirty="0" err="1"/>
              <a:t>pačiam</a:t>
            </a:r>
            <a:r>
              <a:rPr lang="en-US" i="1" dirty="0"/>
              <a:t> </a:t>
            </a:r>
            <a:r>
              <a:rPr lang="en-US" i="1" dirty="0" err="1"/>
              <a:t>pareigūnui</a:t>
            </a:r>
            <a:r>
              <a:rPr lang="en-US" i="1" dirty="0"/>
              <a:t>, </a:t>
            </a:r>
            <a:r>
              <a:rPr lang="en-US" i="1" dirty="0" err="1"/>
              <a:t>mano</a:t>
            </a:r>
            <a:r>
              <a:rPr lang="en-US" i="1" dirty="0"/>
              <a:t> </a:t>
            </a:r>
            <a:r>
              <a:rPr lang="en-US" i="1" dirty="0" err="1"/>
              <a:t>nuomone</a:t>
            </a:r>
            <a:r>
              <a:rPr lang="en-US" i="1" dirty="0"/>
              <a:t>, ne </a:t>
            </a:r>
            <a:r>
              <a:rPr lang="en-US" i="1" dirty="0" err="1"/>
              <a:t>visada</a:t>
            </a:r>
            <a:r>
              <a:rPr lang="en-US" i="1" dirty="0"/>
              <a:t> </a:t>
            </a:r>
            <a:r>
              <a:rPr lang="en-US" i="1" dirty="0" err="1"/>
              <a:t>rūpi</a:t>
            </a:r>
            <a:r>
              <a:rPr lang="en-US" i="1" dirty="0"/>
              <a:t>, </a:t>
            </a:r>
            <a:r>
              <a:rPr lang="en-US" i="1" dirty="0" err="1"/>
              <a:t>koks</a:t>
            </a:r>
            <a:r>
              <a:rPr lang="en-US" i="1" dirty="0"/>
              <a:t> tai </a:t>
            </a:r>
            <a:r>
              <a:rPr lang="en-US" i="1" dirty="0" err="1" smtClean="0"/>
              <a:t>pažeidim</a:t>
            </a:r>
            <a:r>
              <a:rPr lang="lt-LT" i="1" dirty="0" smtClean="0"/>
              <a:t>a</a:t>
            </a:r>
            <a:r>
              <a:rPr lang="en-US" i="1" dirty="0" smtClean="0"/>
              <a:t>s</a:t>
            </a:r>
            <a:r>
              <a:rPr lang="lt-LT" i="1" dirty="0" smtClean="0"/>
              <a:t>.</a:t>
            </a:r>
            <a:r>
              <a:rPr lang="en-US" i="1" dirty="0" smtClean="0"/>
              <a:t> </a:t>
            </a:r>
            <a:r>
              <a:rPr lang="lt-LT" i="1" dirty="0" smtClean="0"/>
              <a:t>I</a:t>
            </a:r>
            <a:r>
              <a:rPr lang="en-US" i="1" dirty="0" smtClean="0"/>
              <a:t>r </a:t>
            </a:r>
            <a:r>
              <a:rPr lang="en-US" i="1" dirty="0" err="1"/>
              <a:t>galiu</a:t>
            </a:r>
            <a:r>
              <a:rPr lang="en-US" i="1" dirty="0"/>
              <a:t> net </a:t>
            </a:r>
            <a:r>
              <a:rPr lang="en-US" i="1" dirty="0" err="1"/>
              <a:t>teigti</a:t>
            </a:r>
            <a:r>
              <a:rPr lang="en-US" i="1" dirty="0"/>
              <a:t>, </a:t>
            </a:r>
            <a:r>
              <a:rPr lang="en-US" i="1" dirty="0" err="1"/>
              <a:t>kad</a:t>
            </a:r>
            <a:r>
              <a:rPr lang="en-US" i="1" dirty="0"/>
              <a:t> </a:t>
            </a:r>
            <a:r>
              <a:rPr lang="en-US" i="1" dirty="0" err="1"/>
              <a:t>darbas</a:t>
            </a:r>
            <a:r>
              <a:rPr lang="en-US" i="1" dirty="0"/>
              <a:t> </a:t>
            </a:r>
            <a:r>
              <a:rPr lang="en-US" i="1" dirty="0" err="1"/>
              <a:t>vykdomas</a:t>
            </a:r>
            <a:r>
              <a:rPr lang="en-US" i="1" dirty="0"/>
              <a:t> </a:t>
            </a:r>
            <a:r>
              <a:rPr lang="en-US" i="1" dirty="0" err="1"/>
              <a:t>atmestinai</a:t>
            </a:r>
            <a:r>
              <a:rPr lang="en-US" i="1" dirty="0"/>
              <a:t>. Į </a:t>
            </a:r>
            <a:r>
              <a:rPr lang="en-US" i="1" dirty="0" err="1"/>
              <a:t>įvykius</a:t>
            </a:r>
            <a:r>
              <a:rPr lang="en-US" i="1" dirty="0"/>
              <a:t> </a:t>
            </a:r>
            <a:r>
              <a:rPr lang="en-US" i="1" dirty="0" err="1"/>
              <a:t>važiuoja</a:t>
            </a:r>
            <a:r>
              <a:rPr lang="en-US" i="1" dirty="0"/>
              <a:t> </a:t>
            </a:r>
            <a:r>
              <a:rPr lang="en-US" i="1" dirty="0" err="1"/>
              <a:t>virš</a:t>
            </a:r>
            <a:r>
              <a:rPr lang="en-US" i="1" dirty="0"/>
              <a:t> </a:t>
            </a:r>
            <a:r>
              <a:rPr lang="en-US" i="1" dirty="0" err="1" smtClean="0"/>
              <a:t>valandos</a:t>
            </a:r>
            <a:r>
              <a:rPr lang="lt-LT" i="1" dirty="0" smtClean="0"/>
              <a:t>.</a:t>
            </a:r>
            <a:r>
              <a:rPr lang="en-US" i="1" dirty="0" smtClean="0"/>
              <a:t> </a:t>
            </a:r>
            <a:r>
              <a:rPr lang="lt-LT" i="1" dirty="0" smtClean="0"/>
              <a:t>I</a:t>
            </a:r>
            <a:r>
              <a:rPr lang="en-US" i="1" dirty="0" smtClean="0"/>
              <a:t>r </a:t>
            </a:r>
            <a:r>
              <a:rPr lang="en-US" i="1" dirty="0"/>
              <a:t>ne </a:t>
            </a:r>
            <a:r>
              <a:rPr lang="en-US" i="1" dirty="0" err="1"/>
              <a:t>todėl</a:t>
            </a:r>
            <a:r>
              <a:rPr lang="en-US" i="1" dirty="0"/>
              <a:t>, </a:t>
            </a:r>
            <a:r>
              <a:rPr lang="en-US" i="1" dirty="0" err="1"/>
              <a:t>kad</a:t>
            </a:r>
            <a:r>
              <a:rPr lang="en-US" i="1" dirty="0"/>
              <a:t> </a:t>
            </a:r>
            <a:r>
              <a:rPr lang="en-US" i="1" dirty="0" err="1"/>
              <a:t>užsiėmę</a:t>
            </a:r>
            <a:r>
              <a:rPr lang="en-US" i="1" dirty="0"/>
              <a:t> o </a:t>
            </a:r>
            <a:r>
              <a:rPr lang="en-US" i="1" dirty="0" err="1"/>
              <a:t>todėl</a:t>
            </a:r>
            <a:r>
              <a:rPr lang="en-US" i="1" dirty="0"/>
              <a:t>, </a:t>
            </a:r>
            <a:r>
              <a:rPr lang="en-US" i="1" dirty="0" err="1"/>
              <a:t>kad</a:t>
            </a:r>
            <a:r>
              <a:rPr lang="en-US" i="1" dirty="0"/>
              <a:t> </a:t>
            </a:r>
            <a:r>
              <a:rPr lang="en-US" i="1" dirty="0" err="1"/>
              <a:t>pakeliui</a:t>
            </a:r>
            <a:r>
              <a:rPr lang="en-US" i="1" dirty="0"/>
              <a:t> </a:t>
            </a:r>
            <a:r>
              <a:rPr lang="en-US" i="1" dirty="0" err="1"/>
              <a:t>sustoję</a:t>
            </a:r>
            <a:r>
              <a:rPr lang="en-US" i="1" dirty="0"/>
              <a:t> </a:t>
            </a:r>
            <a:r>
              <a:rPr lang="en-US" i="1" dirty="0" err="1"/>
              <a:t>kavos</a:t>
            </a:r>
            <a:r>
              <a:rPr lang="en-US" i="1" dirty="0"/>
              <a:t> </a:t>
            </a:r>
            <a:r>
              <a:rPr lang="en-US" i="1" dirty="0" err="1"/>
              <a:t>ar</a:t>
            </a:r>
            <a:r>
              <a:rPr lang="en-US" i="1" dirty="0"/>
              <a:t> </a:t>
            </a:r>
            <a:r>
              <a:rPr lang="en-US" i="1" dirty="0" err="1"/>
              <a:t>pailsėti</a:t>
            </a:r>
            <a:r>
              <a:rPr lang="en-US" i="1" dirty="0"/>
              <a:t>, </a:t>
            </a:r>
            <a:r>
              <a:rPr lang="en-US" i="1" dirty="0" err="1"/>
              <a:t>ar</a:t>
            </a:r>
            <a:r>
              <a:rPr lang="en-US" i="1" dirty="0"/>
              <a:t> </a:t>
            </a:r>
            <a:r>
              <a:rPr lang="en-US" i="1" dirty="0" err="1"/>
              <a:t>tiesiogiai</a:t>
            </a:r>
            <a:r>
              <a:rPr lang="en-US" i="1" dirty="0"/>
              <a:t> </a:t>
            </a:r>
            <a:r>
              <a:rPr lang="en-US" i="1" dirty="0" err="1"/>
              <a:t>bendrauja</a:t>
            </a:r>
            <a:r>
              <a:rPr lang="en-US" i="1" dirty="0"/>
              <a:t> </a:t>
            </a:r>
            <a:r>
              <a:rPr lang="en-US" i="1" dirty="0" err="1"/>
              <a:t>su</a:t>
            </a:r>
            <a:r>
              <a:rPr lang="en-US" i="1" dirty="0"/>
              <a:t> </a:t>
            </a:r>
            <a:r>
              <a:rPr lang="en-US" i="1" dirty="0" err="1"/>
              <a:t>kitais</a:t>
            </a:r>
            <a:r>
              <a:rPr lang="en-US" i="1" dirty="0"/>
              <a:t> </a:t>
            </a:r>
            <a:r>
              <a:rPr lang="en-US" i="1" dirty="0" err="1"/>
              <a:t>pareigūnais</a:t>
            </a:r>
            <a:r>
              <a:rPr lang="en-US" i="1" dirty="0"/>
              <a:t> </a:t>
            </a:r>
            <a:r>
              <a:rPr lang="en-US" i="1" dirty="0" err="1"/>
              <a:t>ar</a:t>
            </a:r>
            <a:r>
              <a:rPr lang="en-US" i="1" dirty="0"/>
              <a:t> </a:t>
            </a:r>
            <a:r>
              <a:rPr lang="en-US" i="1" dirty="0" err="1"/>
              <a:t>piliečiais</a:t>
            </a:r>
            <a:r>
              <a:rPr lang="en-US" i="1" dirty="0"/>
              <a:t>. O </a:t>
            </a:r>
            <a:r>
              <a:rPr lang="en-US" i="1" dirty="0" err="1"/>
              <a:t>nukentėjęs</a:t>
            </a:r>
            <a:r>
              <a:rPr lang="en-US" i="1" dirty="0"/>
              <a:t> </a:t>
            </a:r>
            <a:r>
              <a:rPr lang="en-US" i="1" dirty="0" err="1"/>
              <a:t>pilietis</a:t>
            </a:r>
            <a:r>
              <a:rPr lang="en-US" i="1" dirty="0"/>
              <a:t> </a:t>
            </a:r>
            <a:r>
              <a:rPr lang="en-US" i="1" dirty="0" err="1"/>
              <a:t>laukia</a:t>
            </a:r>
            <a:r>
              <a:rPr lang="en-US" i="1" dirty="0"/>
              <a:t>, </a:t>
            </a:r>
            <a:r>
              <a:rPr lang="en-US" i="1" dirty="0" err="1"/>
              <a:t>gaišta</a:t>
            </a:r>
            <a:r>
              <a:rPr lang="en-US" i="1" dirty="0"/>
              <a:t> </a:t>
            </a:r>
            <a:r>
              <a:rPr lang="en-US" i="1" dirty="0" err="1"/>
              <a:t>laiką</a:t>
            </a:r>
            <a:r>
              <a:rPr lang="en-US" i="1" dirty="0"/>
              <a:t>, </a:t>
            </a:r>
            <a:r>
              <a:rPr lang="en-US" i="1" dirty="0" err="1"/>
              <a:t>jaudinasi</a:t>
            </a:r>
            <a:r>
              <a:rPr lang="en-US" i="1" dirty="0"/>
              <a:t>.</a:t>
            </a:r>
            <a:endParaRPr lang="lt-LT" i="1" dirty="0"/>
          </a:p>
        </p:txBody>
      </p:sp>
      <p:sp>
        <p:nvSpPr>
          <p:cNvPr id="12" name="TextBox 11"/>
          <p:cNvSpPr txBox="1"/>
          <p:nvPr/>
        </p:nvSpPr>
        <p:spPr>
          <a:xfrm>
            <a:off x="5914418" y="1977294"/>
            <a:ext cx="5103778" cy="2862322"/>
          </a:xfrm>
          <a:prstGeom prst="rect">
            <a:avLst/>
          </a:prstGeom>
          <a:solidFill>
            <a:schemeClr val="bg1"/>
          </a:solidFill>
        </p:spPr>
        <p:txBody>
          <a:bodyPr wrap="square" rtlCol="0">
            <a:spAutoFit/>
          </a:bodyPr>
          <a:lstStyle/>
          <a:p>
            <a:r>
              <a:rPr lang="lt-LT" i="1" dirty="0" smtClean="0"/>
              <a:t>...žmonės </a:t>
            </a:r>
            <a:r>
              <a:rPr lang="lt-LT" i="1" dirty="0"/>
              <a:t>nesikreipia paprasčiausiai, nes tos bylos nugula </a:t>
            </a:r>
            <a:r>
              <a:rPr lang="lt-LT" i="1" dirty="0" smtClean="0"/>
              <a:t>stalčiuose, </a:t>
            </a:r>
            <a:r>
              <a:rPr lang="lt-LT" i="1" dirty="0"/>
              <a:t>ir bet ko gatvėje </a:t>
            </a:r>
            <a:r>
              <a:rPr lang="lt-LT" i="1" dirty="0" smtClean="0"/>
              <a:t>pasiklauskit – visi jums </a:t>
            </a:r>
            <a:r>
              <a:rPr lang="lt-LT" i="1" dirty="0"/>
              <a:t>pasakys tą patį. Tos bylos nugula stalčiuose. Niekas nieko neranda. Niekas nieko nesiaiškina, tuo viskas ir baigiasi</a:t>
            </a:r>
            <a:r>
              <a:rPr lang="lt-LT" i="1" dirty="0" smtClean="0"/>
              <a:t>.</a:t>
            </a:r>
          </a:p>
          <a:p>
            <a:endParaRPr lang="lt-LT" i="1" dirty="0"/>
          </a:p>
          <a:p>
            <a:endParaRPr lang="lt-LT" i="1" dirty="0" smtClean="0"/>
          </a:p>
          <a:p>
            <a:endParaRPr lang="lt-LT" i="1" dirty="0"/>
          </a:p>
          <a:p>
            <a:endParaRPr lang="lt-LT" i="1" dirty="0"/>
          </a:p>
          <a:p>
            <a:endParaRPr lang="lt-LT" dirty="0"/>
          </a:p>
        </p:txBody>
      </p:sp>
      <p:sp>
        <p:nvSpPr>
          <p:cNvPr id="10" name="Title 1"/>
          <p:cNvSpPr>
            <a:spLocks noGrp="1"/>
          </p:cNvSpPr>
          <p:nvPr>
            <p:ph type="title"/>
          </p:nvPr>
        </p:nvSpPr>
        <p:spPr>
          <a:xfrm>
            <a:off x="1448791" y="327727"/>
            <a:ext cx="8830104" cy="1362961"/>
          </a:xfrm>
        </p:spPr>
        <p:txBody>
          <a:bodyPr>
            <a:normAutofit/>
          </a:bodyPr>
          <a:lstStyle/>
          <a:p>
            <a:r>
              <a:rPr lang="lt-LT" sz="3200" b="1" dirty="0" smtClean="0"/>
              <a:t>Gyventojų interviu. </a:t>
            </a:r>
            <a:r>
              <a:rPr lang="lt-LT" sz="3200" b="1" dirty="0"/>
              <a:t>Priežastys, </a:t>
            </a:r>
            <a:r>
              <a:rPr lang="lt-LT" sz="3200" b="1" dirty="0" smtClean="0"/>
              <a:t>dėl kurių </a:t>
            </a:r>
            <a:r>
              <a:rPr lang="lt-LT" sz="3200" b="1" dirty="0" smtClean="0">
                <a:solidFill>
                  <a:srgbClr val="C00000"/>
                </a:solidFill>
              </a:rPr>
              <a:t>nesikreipia</a:t>
            </a:r>
            <a:r>
              <a:rPr lang="lt-LT" sz="3200" b="1" dirty="0" smtClean="0"/>
              <a:t> į policiją, </a:t>
            </a:r>
            <a:r>
              <a:rPr lang="lt-LT" sz="3200" b="1" dirty="0" smtClean="0">
                <a:solidFill>
                  <a:srgbClr val="C00000"/>
                </a:solidFill>
              </a:rPr>
              <a:t>susiję su policijos veikla</a:t>
            </a:r>
            <a:endParaRPr lang="en-US" sz="3200" b="1" dirty="0">
              <a:solidFill>
                <a:srgbClr val="C00000"/>
              </a:solidFill>
            </a:endParaRPr>
          </a:p>
        </p:txBody>
      </p:sp>
      <p:sp>
        <p:nvSpPr>
          <p:cNvPr id="8" name="TextBox 7"/>
          <p:cNvSpPr txBox="1"/>
          <p:nvPr/>
        </p:nvSpPr>
        <p:spPr>
          <a:xfrm>
            <a:off x="5914418" y="2006823"/>
            <a:ext cx="5103778" cy="3139321"/>
          </a:xfrm>
          <a:prstGeom prst="rect">
            <a:avLst/>
          </a:prstGeom>
          <a:solidFill>
            <a:schemeClr val="bg1"/>
          </a:solidFill>
        </p:spPr>
        <p:txBody>
          <a:bodyPr wrap="square" rtlCol="0">
            <a:spAutoFit/>
          </a:bodyPr>
          <a:lstStyle/>
          <a:p>
            <a:r>
              <a:rPr lang="lt-LT" i="1" dirty="0"/>
              <a:t>Turiu keletą draugų, kurie yra nusistatę prieš pareigūnus, nes yra vyraujanti nuomonė, kad pareigūnai yra linkę bausti žmones labiau negu jiems padėti, kad pasižymėtų savo pareigose</a:t>
            </a:r>
            <a:r>
              <a:rPr lang="lt-LT" i="1" dirty="0" smtClean="0"/>
              <a:t>.</a:t>
            </a:r>
          </a:p>
          <a:p>
            <a:endParaRPr lang="lt-LT" i="1" dirty="0"/>
          </a:p>
          <a:p>
            <a:endParaRPr lang="lt-LT" i="1" dirty="0" smtClean="0"/>
          </a:p>
          <a:p>
            <a:endParaRPr lang="lt-LT" i="1" dirty="0"/>
          </a:p>
          <a:p>
            <a:endParaRPr lang="lt-LT" i="1" dirty="0" smtClean="0"/>
          </a:p>
          <a:p>
            <a:endParaRPr lang="lt-LT" i="1" dirty="0"/>
          </a:p>
          <a:p>
            <a:endParaRPr lang="lt-LT" i="1" dirty="0" smtClean="0"/>
          </a:p>
          <a:p>
            <a:endParaRPr lang="lt-LT" dirty="0"/>
          </a:p>
        </p:txBody>
      </p:sp>
      <p:sp>
        <p:nvSpPr>
          <p:cNvPr id="9" name="TextBox 8"/>
          <p:cNvSpPr txBox="1"/>
          <p:nvPr/>
        </p:nvSpPr>
        <p:spPr>
          <a:xfrm>
            <a:off x="5914418" y="2006823"/>
            <a:ext cx="5103778" cy="2585323"/>
          </a:xfrm>
          <a:prstGeom prst="rect">
            <a:avLst/>
          </a:prstGeom>
          <a:solidFill>
            <a:schemeClr val="bg1"/>
          </a:solidFill>
        </p:spPr>
        <p:txBody>
          <a:bodyPr wrap="square" rtlCol="0">
            <a:spAutoFit/>
          </a:bodyPr>
          <a:lstStyle/>
          <a:p>
            <a:r>
              <a:rPr lang="lt-LT" i="1" dirty="0"/>
              <a:t>Bet gyvenime buvo keli atvejai, kai teko kreiptis, ir gal dėl to į policiją nesikreipiu, nes tos patirtys yra gan karčios.</a:t>
            </a:r>
          </a:p>
          <a:p>
            <a:endParaRPr lang="lt-LT" i="1" dirty="0" smtClean="0"/>
          </a:p>
          <a:p>
            <a:endParaRPr lang="lt-LT" i="1" dirty="0"/>
          </a:p>
          <a:p>
            <a:endParaRPr lang="lt-LT" i="1" dirty="0" smtClean="0"/>
          </a:p>
          <a:p>
            <a:endParaRPr lang="lt-LT" i="1" dirty="0"/>
          </a:p>
          <a:p>
            <a:endParaRPr lang="lt-LT" i="1" dirty="0" smtClean="0"/>
          </a:p>
          <a:p>
            <a:endParaRPr lang="lt-LT" dirty="0"/>
          </a:p>
        </p:txBody>
      </p:sp>
      <p:sp>
        <p:nvSpPr>
          <p:cNvPr id="13" name="TextBox 12"/>
          <p:cNvSpPr txBox="1"/>
          <p:nvPr/>
        </p:nvSpPr>
        <p:spPr>
          <a:xfrm>
            <a:off x="5914418" y="1974457"/>
            <a:ext cx="5103778" cy="2862322"/>
          </a:xfrm>
          <a:prstGeom prst="rect">
            <a:avLst/>
          </a:prstGeom>
          <a:solidFill>
            <a:schemeClr val="bg1"/>
          </a:solidFill>
        </p:spPr>
        <p:txBody>
          <a:bodyPr wrap="square" rtlCol="0">
            <a:spAutoFit/>
          </a:bodyPr>
          <a:lstStyle/>
          <a:p>
            <a:r>
              <a:rPr lang="lt-LT" i="1" dirty="0" smtClean="0"/>
              <a:t>...jeigu kreipiesi, </a:t>
            </a:r>
            <a:r>
              <a:rPr lang="lt-LT" i="1" dirty="0"/>
              <a:t>kartais reikia, kaip minėjau, ilgai tos policijos </a:t>
            </a:r>
            <a:r>
              <a:rPr lang="lt-LT" i="1" dirty="0" smtClean="0"/>
              <a:t>laukti. Ir </a:t>
            </a:r>
            <a:r>
              <a:rPr lang="lt-LT" i="1" dirty="0" err="1"/>
              <a:t>tenais</a:t>
            </a:r>
            <a:r>
              <a:rPr lang="lt-LT" i="1" dirty="0"/>
              <a:t> gaunasi taip, kad jeigu kažkas įvyksta, kol atvyksta policija, jau pasibaigė visas konfliktas ar kažkas. Ir gauniesi toks kvailio vietoje.</a:t>
            </a:r>
            <a:endParaRPr lang="lt-LT" i="1" dirty="0" smtClean="0"/>
          </a:p>
          <a:p>
            <a:endParaRPr lang="lt-LT" i="1" dirty="0"/>
          </a:p>
          <a:p>
            <a:endParaRPr lang="lt-LT" i="1" dirty="0" smtClean="0"/>
          </a:p>
          <a:p>
            <a:endParaRPr lang="lt-LT" i="1" dirty="0"/>
          </a:p>
          <a:p>
            <a:endParaRPr lang="lt-LT" i="1" dirty="0" smtClean="0"/>
          </a:p>
          <a:p>
            <a:endParaRPr lang="lt-LT" dirty="0"/>
          </a:p>
        </p:txBody>
      </p:sp>
      <p:sp>
        <p:nvSpPr>
          <p:cNvPr id="14" name="TextBox 13"/>
          <p:cNvSpPr txBox="1"/>
          <p:nvPr/>
        </p:nvSpPr>
        <p:spPr>
          <a:xfrm>
            <a:off x="5914418" y="1974457"/>
            <a:ext cx="5103778" cy="4524315"/>
          </a:xfrm>
          <a:prstGeom prst="rect">
            <a:avLst/>
          </a:prstGeom>
          <a:solidFill>
            <a:schemeClr val="bg1"/>
          </a:solidFill>
        </p:spPr>
        <p:txBody>
          <a:bodyPr wrap="square" rtlCol="0">
            <a:spAutoFit/>
          </a:bodyPr>
          <a:lstStyle/>
          <a:p>
            <a:r>
              <a:rPr lang="en-US" i="1" dirty="0" err="1"/>
              <a:t>Todėl</a:t>
            </a:r>
            <a:r>
              <a:rPr lang="en-US" i="1" dirty="0"/>
              <a:t>, </a:t>
            </a:r>
            <a:r>
              <a:rPr lang="en-US" i="1" dirty="0" err="1"/>
              <a:t>kad</a:t>
            </a:r>
            <a:r>
              <a:rPr lang="en-US" i="1" dirty="0"/>
              <a:t> </a:t>
            </a:r>
            <a:r>
              <a:rPr lang="en-US" i="1" dirty="0" err="1"/>
              <a:t>jeigu</a:t>
            </a:r>
            <a:r>
              <a:rPr lang="en-US" i="1" dirty="0"/>
              <a:t> </a:t>
            </a:r>
            <a:r>
              <a:rPr lang="en-US" i="1" dirty="0" err="1"/>
              <a:t>paprastas</a:t>
            </a:r>
            <a:r>
              <a:rPr lang="en-US" i="1" dirty="0"/>
              <a:t> </a:t>
            </a:r>
            <a:r>
              <a:rPr lang="en-US" i="1" dirty="0" err="1"/>
              <a:t>žmogus</a:t>
            </a:r>
            <a:r>
              <a:rPr lang="en-US" i="1" dirty="0"/>
              <a:t> </a:t>
            </a:r>
            <a:r>
              <a:rPr lang="en-US" i="1" dirty="0" err="1"/>
              <a:t>kreipsis</a:t>
            </a:r>
            <a:r>
              <a:rPr lang="en-US" i="1" dirty="0"/>
              <a:t> į </a:t>
            </a:r>
            <a:r>
              <a:rPr lang="en-US" i="1" dirty="0" err="1"/>
              <a:t>policiją</a:t>
            </a:r>
            <a:r>
              <a:rPr lang="en-US" i="1" dirty="0"/>
              <a:t> </a:t>
            </a:r>
            <a:r>
              <a:rPr lang="en-US" i="1" dirty="0" err="1"/>
              <a:t>dėl</a:t>
            </a:r>
            <a:r>
              <a:rPr lang="en-US" i="1" dirty="0"/>
              <a:t> </a:t>
            </a:r>
            <a:r>
              <a:rPr lang="en-US" i="1" dirty="0" err="1"/>
              <a:t>kažkokio</a:t>
            </a:r>
            <a:r>
              <a:rPr lang="en-US" i="1" dirty="0"/>
              <a:t> </a:t>
            </a:r>
            <a:r>
              <a:rPr lang="en-US" i="1" dirty="0" err="1"/>
              <a:t>matyto</a:t>
            </a:r>
            <a:r>
              <a:rPr lang="en-US" i="1" dirty="0"/>
              <a:t> </a:t>
            </a:r>
            <a:r>
              <a:rPr lang="en-US" i="1" dirty="0" err="1"/>
              <a:t>teisės</a:t>
            </a:r>
            <a:r>
              <a:rPr lang="en-US" i="1" dirty="0"/>
              <a:t> </a:t>
            </a:r>
            <a:r>
              <a:rPr lang="en-US" i="1" dirty="0" err="1"/>
              <a:t>pažeidimo</a:t>
            </a:r>
            <a:r>
              <a:rPr lang="en-US" i="1" dirty="0"/>
              <a:t>, tai </a:t>
            </a:r>
            <a:r>
              <a:rPr lang="en-US" i="1" dirty="0" err="1"/>
              <a:t>jį</a:t>
            </a:r>
            <a:r>
              <a:rPr lang="en-US" i="1" dirty="0"/>
              <a:t> </a:t>
            </a:r>
            <a:r>
              <a:rPr lang="en-US" i="1" dirty="0" err="1"/>
              <a:t>greičiausiai</a:t>
            </a:r>
            <a:r>
              <a:rPr lang="en-US" i="1" dirty="0"/>
              <a:t> </a:t>
            </a:r>
            <a:r>
              <a:rPr lang="en-US" i="1" dirty="0" err="1"/>
              <a:t>užfiksuos</a:t>
            </a:r>
            <a:r>
              <a:rPr lang="en-US" i="1" dirty="0"/>
              <a:t> </a:t>
            </a:r>
            <a:r>
              <a:rPr lang="en-US" i="1" dirty="0" err="1"/>
              <a:t>kaip</a:t>
            </a:r>
            <a:r>
              <a:rPr lang="en-US" i="1" dirty="0"/>
              <a:t> </a:t>
            </a:r>
            <a:r>
              <a:rPr lang="en-US" i="1" dirty="0" err="1"/>
              <a:t>kažkokį</a:t>
            </a:r>
            <a:r>
              <a:rPr lang="en-US" i="1" dirty="0"/>
              <a:t> </a:t>
            </a:r>
            <a:r>
              <a:rPr lang="en-US" i="1" dirty="0" err="1"/>
              <a:t>liudytoją</a:t>
            </a:r>
            <a:r>
              <a:rPr lang="en-US" i="1" dirty="0"/>
              <a:t>, </a:t>
            </a:r>
            <a:r>
              <a:rPr lang="en-US" i="1" dirty="0" err="1"/>
              <a:t>jis</a:t>
            </a:r>
            <a:r>
              <a:rPr lang="en-US" i="1" dirty="0"/>
              <a:t> </a:t>
            </a:r>
            <a:r>
              <a:rPr lang="en-US" i="1" dirty="0" err="1"/>
              <a:t>turės</a:t>
            </a:r>
            <a:r>
              <a:rPr lang="en-US" i="1" dirty="0"/>
              <a:t> </a:t>
            </a:r>
            <a:r>
              <a:rPr lang="en-US" i="1" dirty="0" err="1"/>
              <a:t>eiti</a:t>
            </a:r>
            <a:r>
              <a:rPr lang="en-US" i="1" dirty="0"/>
              <a:t> </a:t>
            </a:r>
            <a:r>
              <a:rPr lang="en-US" i="1" dirty="0" err="1"/>
              <a:t>kažkur</a:t>
            </a:r>
            <a:r>
              <a:rPr lang="en-US" i="1" dirty="0"/>
              <a:t> į </a:t>
            </a:r>
            <a:r>
              <a:rPr lang="en-US" i="1" dirty="0" err="1"/>
              <a:t>policiją</a:t>
            </a:r>
            <a:r>
              <a:rPr lang="en-US" i="1" dirty="0"/>
              <a:t>, </a:t>
            </a:r>
            <a:r>
              <a:rPr lang="en-US" i="1" dirty="0" err="1"/>
              <a:t>duoti</a:t>
            </a:r>
            <a:r>
              <a:rPr lang="en-US" i="1" dirty="0"/>
              <a:t> </a:t>
            </a:r>
            <a:r>
              <a:rPr lang="en-US" i="1" dirty="0" err="1"/>
              <a:t>kažkokius</a:t>
            </a:r>
            <a:r>
              <a:rPr lang="en-US" i="1" dirty="0"/>
              <a:t> </a:t>
            </a:r>
            <a:r>
              <a:rPr lang="en-US" i="1" dirty="0" err="1"/>
              <a:t>parodymus</a:t>
            </a:r>
            <a:r>
              <a:rPr lang="en-US" i="1" dirty="0"/>
              <a:t>, </a:t>
            </a:r>
            <a:r>
              <a:rPr lang="en-US" i="1" dirty="0" err="1"/>
              <a:t>gaišti</a:t>
            </a:r>
            <a:r>
              <a:rPr lang="en-US" i="1" dirty="0"/>
              <a:t> </a:t>
            </a:r>
            <a:r>
              <a:rPr lang="en-US" i="1" dirty="0" err="1"/>
              <a:t>savo</a:t>
            </a:r>
            <a:r>
              <a:rPr lang="en-US" i="1" dirty="0"/>
              <a:t> </a:t>
            </a:r>
            <a:r>
              <a:rPr lang="en-US" i="1" dirty="0" err="1"/>
              <a:t>laiką</a:t>
            </a:r>
            <a:r>
              <a:rPr lang="en-US" i="1" dirty="0"/>
              <a:t>, </a:t>
            </a:r>
            <a:r>
              <a:rPr lang="en-US" i="1" dirty="0" err="1"/>
              <a:t>greičiausiai</a:t>
            </a:r>
            <a:r>
              <a:rPr lang="en-US" i="1" dirty="0"/>
              <a:t> </a:t>
            </a:r>
            <a:r>
              <a:rPr lang="en-US" i="1" dirty="0" err="1"/>
              <a:t>atsitraukti</a:t>
            </a:r>
            <a:r>
              <a:rPr lang="en-US" i="1" dirty="0"/>
              <a:t> </a:t>
            </a:r>
            <a:r>
              <a:rPr lang="en-US" i="1" dirty="0" err="1"/>
              <a:t>nuo</a:t>
            </a:r>
            <a:r>
              <a:rPr lang="en-US" i="1" dirty="0"/>
              <a:t> </a:t>
            </a:r>
            <a:r>
              <a:rPr lang="en-US" i="1" dirty="0" err="1"/>
              <a:t>darbo</a:t>
            </a:r>
            <a:r>
              <a:rPr lang="en-US" i="1" dirty="0"/>
              <a:t>. </a:t>
            </a:r>
            <a:r>
              <a:rPr lang="en-US" i="1" dirty="0" err="1"/>
              <a:t>Jeigu</a:t>
            </a:r>
            <a:r>
              <a:rPr lang="en-US" i="1" dirty="0"/>
              <a:t> </a:t>
            </a:r>
            <a:r>
              <a:rPr lang="en-US" i="1" dirty="0" err="1"/>
              <a:t>neatsitraukti</a:t>
            </a:r>
            <a:r>
              <a:rPr lang="en-US" i="1" dirty="0"/>
              <a:t> </a:t>
            </a:r>
            <a:r>
              <a:rPr lang="en-US" i="1" dirty="0" err="1"/>
              <a:t>nuo</a:t>
            </a:r>
            <a:r>
              <a:rPr lang="en-US" i="1" dirty="0"/>
              <a:t> </a:t>
            </a:r>
            <a:r>
              <a:rPr lang="en-US" i="1" dirty="0" err="1"/>
              <a:t>darbo</a:t>
            </a:r>
            <a:r>
              <a:rPr lang="en-US" i="1" dirty="0"/>
              <a:t>, tai </a:t>
            </a:r>
            <a:r>
              <a:rPr lang="en-US" i="1" dirty="0" err="1"/>
              <a:t>gali</a:t>
            </a:r>
            <a:r>
              <a:rPr lang="en-US" i="1" dirty="0"/>
              <a:t> </a:t>
            </a:r>
            <a:r>
              <a:rPr lang="en-US" i="1" dirty="0" err="1"/>
              <a:t>būti</a:t>
            </a:r>
            <a:r>
              <a:rPr lang="en-US" i="1" dirty="0"/>
              <a:t> </a:t>
            </a:r>
            <a:r>
              <a:rPr lang="en-US" i="1" dirty="0" err="1"/>
              <a:t>policija</a:t>
            </a:r>
            <a:r>
              <a:rPr lang="en-US" i="1" dirty="0"/>
              <a:t> </a:t>
            </a:r>
            <a:r>
              <a:rPr lang="en-US" i="1" dirty="0" err="1"/>
              <a:t>pasisiūlys</a:t>
            </a:r>
            <a:r>
              <a:rPr lang="en-US" i="1" dirty="0"/>
              <a:t> </a:t>
            </a:r>
            <a:r>
              <a:rPr lang="en-US" i="1" dirty="0" err="1"/>
              <a:t>atvažiuoti</a:t>
            </a:r>
            <a:r>
              <a:rPr lang="en-US" i="1" dirty="0"/>
              <a:t> pas </a:t>
            </a:r>
            <a:r>
              <a:rPr lang="en-US" i="1" dirty="0" err="1"/>
              <a:t>žmogų</a:t>
            </a:r>
            <a:r>
              <a:rPr lang="en-US" i="1" dirty="0"/>
              <a:t> į </a:t>
            </a:r>
            <a:r>
              <a:rPr lang="en-US" i="1" dirty="0" err="1"/>
              <a:t>darbą</a:t>
            </a:r>
            <a:r>
              <a:rPr lang="en-US" i="1" dirty="0"/>
              <a:t>. Kai </a:t>
            </a:r>
            <a:r>
              <a:rPr lang="en-US" i="1" dirty="0" err="1"/>
              <a:t>atvažiuoja</a:t>
            </a:r>
            <a:r>
              <a:rPr lang="en-US" i="1" dirty="0"/>
              <a:t> </a:t>
            </a:r>
            <a:r>
              <a:rPr lang="en-US" i="1" dirty="0" err="1"/>
              <a:t>policija</a:t>
            </a:r>
            <a:r>
              <a:rPr lang="en-US" i="1" dirty="0"/>
              <a:t> pas </a:t>
            </a:r>
            <a:r>
              <a:rPr lang="en-US" i="1" dirty="0" err="1"/>
              <a:t>kažką</a:t>
            </a:r>
            <a:r>
              <a:rPr lang="en-US" i="1" dirty="0"/>
              <a:t> į </a:t>
            </a:r>
            <a:r>
              <a:rPr lang="en-US" i="1" dirty="0" err="1"/>
              <a:t>darbą</a:t>
            </a:r>
            <a:r>
              <a:rPr lang="en-US" i="1" dirty="0"/>
              <a:t>, </a:t>
            </a:r>
            <a:r>
              <a:rPr lang="en-US" i="1" dirty="0" err="1"/>
              <a:t>turbūt</a:t>
            </a:r>
            <a:r>
              <a:rPr lang="en-US" i="1" dirty="0"/>
              <a:t> </a:t>
            </a:r>
            <a:r>
              <a:rPr lang="en-US" i="1" dirty="0" err="1"/>
              <a:t>patys</a:t>
            </a:r>
            <a:r>
              <a:rPr lang="en-US" i="1" dirty="0"/>
              <a:t> </a:t>
            </a:r>
            <a:r>
              <a:rPr lang="en-US" i="1" dirty="0" err="1" smtClean="0"/>
              <a:t>suprantate</a:t>
            </a:r>
            <a:r>
              <a:rPr lang="lt-LT" i="1" dirty="0" smtClean="0"/>
              <a:t>,</a:t>
            </a:r>
            <a:r>
              <a:rPr lang="en-US" i="1" dirty="0" smtClean="0"/>
              <a:t> </a:t>
            </a:r>
            <a:r>
              <a:rPr lang="en-US" i="1" dirty="0" err="1" smtClean="0"/>
              <a:t>ką</a:t>
            </a:r>
            <a:r>
              <a:rPr lang="en-US" i="1" dirty="0" smtClean="0"/>
              <a:t> </a:t>
            </a:r>
            <a:r>
              <a:rPr lang="en-US" i="1" dirty="0" err="1"/>
              <a:t>bendradarbiai</a:t>
            </a:r>
            <a:r>
              <a:rPr lang="en-US" i="1" dirty="0"/>
              <a:t> </a:t>
            </a:r>
            <a:r>
              <a:rPr lang="en-US" i="1" dirty="0" err="1"/>
              <a:t>pradeda</a:t>
            </a:r>
            <a:r>
              <a:rPr lang="en-US" i="1" dirty="0"/>
              <a:t> </a:t>
            </a:r>
            <a:r>
              <a:rPr lang="en-US" i="1" dirty="0" err="1"/>
              <a:t>galvoti</a:t>
            </a:r>
            <a:r>
              <a:rPr lang="en-US" i="1" dirty="0"/>
              <a:t> </a:t>
            </a:r>
            <a:r>
              <a:rPr lang="en-US" i="1" dirty="0" err="1"/>
              <a:t>apie</a:t>
            </a:r>
            <a:r>
              <a:rPr lang="en-US" i="1" dirty="0"/>
              <a:t> </a:t>
            </a:r>
            <a:r>
              <a:rPr lang="en-US" i="1" dirty="0" err="1"/>
              <a:t>tokį</a:t>
            </a:r>
            <a:r>
              <a:rPr lang="en-US" i="1" dirty="0"/>
              <a:t> </a:t>
            </a:r>
            <a:r>
              <a:rPr lang="en-US" i="1" dirty="0" err="1"/>
              <a:t>žmogų</a:t>
            </a:r>
            <a:r>
              <a:rPr lang="en-US" i="1" dirty="0"/>
              <a:t>. </a:t>
            </a:r>
            <a:r>
              <a:rPr lang="en-US" i="1" dirty="0" err="1"/>
              <a:t>Niekas</a:t>
            </a:r>
            <a:r>
              <a:rPr lang="en-US" i="1" dirty="0"/>
              <a:t> </a:t>
            </a:r>
            <a:r>
              <a:rPr lang="en-US" i="1" dirty="0" err="1"/>
              <a:t>nenori</a:t>
            </a:r>
            <a:r>
              <a:rPr lang="en-US" i="1" dirty="0"/>
              <a:t> </a:t>
            </a:r>
            <a:r>
              <a:rPr lang="en-US" i="1" dirty="0" err="1"/>
              <a:t>tų</a:t>
            </a:r>
            <a:r>
              <a:rPr lang="en-US" i="1" dirty="0"/>
              <a:t> </a:t>
            </a:r>
            <a:r>
              <a:rPr lang="en-US" i="1" dirty="0" err="1"/>
              <a:t>papildomų</a:t>
            </a:r>
            <a:r>
              <a:rPr lang="en-US" i="1" dirty="0"/>
              <a:t> </a:t>
            </a:r>
            <a:r>
              <a:rPr lang="en-US" i="1" dirty="0" err="1"/>
              <a:t>problemų</a:t>
            </a:r>
            <a:r>
              <a:rPr lang="en-US" i="1" dirty="0"/>
              <a:t>, </a:t>
            </a:r>
            <a:r>
              <a:rPr lang="en-US" i="1" dirty="0" err="1"/>
              <a:t>už</a:t>
            </a:r>
            <a:r>
              <a:rPr lang="en-US" i="1" dirty="0"/>
              <a:t> tai </a:t>
            </a:r>
            <a:r>
              <a:rPr lang="en-US" i="1" dirty="0" err="1"/>
              <a:t>ir</a:t>
            </a:r>
            <a:r>
              <a:rPr lang="en-US" i="1" dirty="0"/>
              <a:t> </a:t>
            </a:r>
            <a:r>
              <a:rPr lang="en-US" i="1" dirty="0" err="1"/>
              <a:t>niekas</a:t>
            </a:r>
            <a:r>
              <a:rPr lang="en-US" i="1" dirty="0"/>
              <a:t> </a:t>
            </a:r>
            <a:r>
              <a:rPr lang="en-US" i="1" dirty="0" err="1"/>
              <a:t>nesikreipia</a:t>
            </a:r>
            <a:r>
              <a:rPr lang="en-US" i="1" dirty="0"/>
              <a:t> </a:t>
            </a:r>
            <a:r>
              <a:rPr lang="en-US" i="1" dirty="0" err="1"/>
              <a:t>dėl</a:t>
            </a:r>
            <a:r>
              <a:rPr lang="en-US" i="1" dirty="0"/>
              <a:t> </a:t>
            </a:r>
            <a:r>
              <a:rPr lang="en-US" i="1" dirty="0" err="1"/>
              <a:t>gatvėje</a:t>
            </a:r>
            <a:r>
              <a:rPr lang="en-US" i="1" dirty="0"/>
              <a:t> </a:t>
            </a:r>
            <a:r>
              <a:rPr lang="en-US" i="1" dirty="0" err="1"/>
              <a:t>matomų</a:t>
            </a:r>
            <a:r>
              <a:rPr lang="en-US" i="1" dirty="0"/>
              <a:t> </a:t>
            </a:r>
            <a:r>
              <a:rPr lang="en-US" i="1" dirty="0" err="1"/>
              <a:t>kažkokių</a:t>
            </a:r>
            <a:r>
              <a:rPr lang="en-US" i="1" dirty="0"/>
              <a:t> tai </a:t>
            </a:r>
            <a:r>
              <a:rPr lang="en-US" i="1" dirty="0" err="1"/>
              <a:t>nusikaltimų</a:t>
            </a:r>
            <a:r>
              <a:rPr lang="en-US" i="1" dirty="0"/>
              <a:t>.</a:t>
            </a:r>
            <a:endParaRPr lang="lt-LT" i="1" dirty="0"/>
          </a:p>
          <a:p>
            <a:endParaRPr lang="lt-LT" i="1" dirty="0" smtClean="0"/>
          </a:p>
          <a:p>
            <a:endParaRPr lang="lt-LT" i="1" dirty="0"/>
          </a:p>
          <a:p>
            <a:endParaRPr lang="lt-LT" i="1" dirty="0" smtClean="0"/>
          </a:p>
          <a:p>
            <a:endParaRPr lang="lt-LT" i="1" dirty="0"/>
          </a:p>
        </p:txBody>
      </p:sp>
      <p:sp>
        <p:nvSpPr>
          <p:cNvPr id="15" name="TextBox 14"/>
          <p:cNvSpPr txBox="1"/>
          <p:nvPr/>
        </p:nvSpPr>
        <p:spPr>
          <a:xfrm>
            <a:off x="5914418" y="1974457"/>
            <a:ext cx="5103778" cy="3416320"/>
          </a:xfrm>
          <a:prstGeom prst="rect">
            <a:avLst/>
          </a:prstGeom>
          <a:solidFill>
            <a:schemeClr val="bg1"/>
          </a:solidFill>
        </p:spPr>
        <p:txBody>
          <a:bodyPr wrap="square" rtlCol="0">
            <a:spAutoFit/>
          </a:bodyPr>
          <a:lstStyle/>
          <a:p>
            <a:r>
              <a:rPr lang="lt-LT" i="1" dirty="0"/>
              <a:t> </a:t>
            </a:r>
            <a:r>
              <a:rPr lang="lt-LT" i="1" dirty="0" smtClean="0"/>
              <a:t>...aš </a:t>
            </a:r>
            <a:r>
              <a:rPr lang="lt-LT" i="1" dirty="0"/>
              <a:t>matau tą tokią praktiką, kur tiesiog formaliai, nu, pareigūnai atlieka, ir ne vienas pareigūnas, o ten keli, vaikų teisių </a:t>
            </a:r>
            <a:r>
              <a:rPr lang="lt-LT" i="1" dirty="0" smtClean="0"/>
              <a:t>pažeidimai. </a:t>
            </a:r>
            <a:r>
              <a:rPr lang="lt-LT" i="1" dirty="0"/>
              <a:t>Aš matau, kad ne tai, kad jie nekvalifikuoti. Jiems yra lengviau, kaip sisteminiams sraigtams, </a:t>
            </a:r>
            <a:r>
              <a:rPr lang="lt-LT" i="1" dirty="0" err="1"/>
              <a:t>ane</a:t>
            </a:r>
            <a:r>
              <a:rPr lang="lt-LT" i="1" dirty="0"/>
              <a:t>, priimti sprendimą iš esmės apie nieką, kad tu pavargtumei juos skųsti, ir galimai, kad tu gal atsisakysi perspektyvos skųsti, </a:t>
            </a:r>
            <a:r>
              <a:rPr lang="lt-LT" i="1" dirty="0" err="1"/>
              <a:t>ane</a:t>
            </a:r>
            <a:r>
              <a:rPr lang="lt-LT" i="1" dirty="0"/>
              <a:t>. Nes tai laiko sąnaudos, </a:t>
            </a:r>
            <a:r>
              <a:rPr lang="lt-LT" i="1" dirty="0" smtClean="0"/>
              <a:t>samdymas </a:t>
            </a:r>
            <a:r>
              <a:rPr lang="lt-LT" i="1" dirty="0"/>
              <a:t>teisininku kažkokiu ir pan. Ir sistema tuo </a:t>
            </a:r>
            <a:r>
              <a:rPr lang="lt-LT" i="1" dirty="0" smtClean="0"/>
              <a:t>naudojasi...</a:t>
            </a:r>
          </a:p>
          <a:p>
            <a:endParaRPr lang="lt-LT" i="1" dirty="0"/>
          </a:p>
          <a:p>
            <a:endParaRPr lang="lt-LT" i="1" dirty="0" smtClean="0"/>
          </a:p>
          <a:p>
            <a:endParaRPr lang="lt-LT" i="1" dirty="0"/>
          </a:p>
        </p:txBody>
      </p:sp>
    </p:spTree>
    <p:extLst>
      <p:ext uri="{BB962C8B-B14F-4D97-AF65-F5344CB8AC3E}">
        <p14:creationId xmlns:p14="http://schemas.microsoft.com/office/powerpoint/2010/main" val="1875153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animBg="1"/>
      <p:bldP spid="8" grpId="0" animBg="1"/>
      <p:bldP spid="9" grpId="0" animBg="1"/>
      <p:bldP spid="13" grpId="0" animBg="1"/>
      <p:bldP spid="14" grpId="0" animBg="1"/>
      <p:bldP spid="1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27092" y="365125"/>
            <a:ext cx="8740735" cy="1325563"/>
          </a:xfrm>
        </p:spPr>
        <p:txBody>
          <a:bodyPr>
            <a:normAutofit/>
          </a:bodyPr>
          <a:lstStyle/>
          <a:p>
            <a:r>
              <a:rPr lang="lt-LT" sz="4000" b="1" dirty="0" smtClean="0"/>
              <a:t>Užregistruota nusikaltimų veikų pagal visas tarnybas</a:t>
            </a:r>
            <a:endParaRPr lang="lt-LT" sz="4000" b="1"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304" y="327727"/>
            <a:ext cx="1239789" cy="1351370"/>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0241" y="1"/>
            <a:ext cx="1780028" cy="1780028"/>
          </a:xfrm>
          <a:prstGeom prst="rect">
            <a:avLst/>
          </a:prstGeom>
        </p:spPr>
      </p:pic>
      <p:graphicFrame>
        <p:nvGraphicFramePr>
          <p:cNvPr id="7" name="Chart 6">
            <a:extLst>
              <a:ext uri="{FF2B5EF4-FFF2-40B4-BE49-F238E27FC236}">
                <a16:creationId xmlns:a16="http://schemas.microsoft.com/office/drawing/2014/main" id="{00000000-0008-0000-0200-000005000000}"/>
              </a:ext>
              <a:ext uri="{147F2762-F138-4A5C-976F-8EAC2B608ADB}">
                <a16:predDERef xmlns:a16="http://schemas.microsoft.com/office/drawing/2014/main" pred="{00000000-0008-0000-0200-000004000000}"/>
              </a:ext>
            </a:extLst>
          </p:cNvPr>
          <p:cNvGraphicFramePr>
            <a:graphicFrameLocks/>
          </p:cNvGraphicFramePr>
          <p:nvPr>
            <p:extLst>
              <p:ext uri="{D42A27DB-BD31-4B8C-83A1-F6EECF244321}">
                <p14:modId xmlns:p14="http://schemas.microsoft.com/office/powerpoint/2010/main" val="3518912953"/>
              </p:ext>
            </p:extLst>
          </p:nvPr>
        </p:nvGraphicFramePr>
        <p:xfrm>
          <a:off x="1498059" y="1841178"/>
          <a:ext cx="8398799" cy="451646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72256672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304" y="327727"/>
            <a:ext cx="1239789" cy="135137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0241" y="1"/>
            <a:ext cx="1780028" cy="1780028"/>
          </a:xfrm>
          <a:prstGeom prst="rect">
            <a:avLst/>
          </a:prstGeom>
        </p:spPr>
      </p:pic>
      <p:sp>
        <p:nvSpPr>
          <p:cNvPr id="2" name="Content Placeholder 1"/>
          <p:cNvSpPr>
            <a:spLocks noGrp="1"/>
          </p:cNvSpPr>
          <p:nvPr>
            <p:ph idx="1"/>
          </p:nvPr>
        </p:nvSpPr>
        <p:spPr/>
        <p:txBody>
          <a:bodyPr/>
          <a:lstStyle/>
          <a:p>
            <a:pPr marL="0" indent="0" algn="ctr">
              <a:buNone/>
            </a:pPr>
            <a:endParaRPr lang="lt-LT" dirty="0" smtClean="0"/>
          </a:p>
          <a:p>
            <a:pPr marL="0" indent="0" algn="ctr">
              <a:buNone/>
            </a:pPr>
            <a:endParaRPr lang="lt-LT" dirty="0"/>
          </a:p>
          <a:p>
            <a:pPr marL="0" indent="0" algn="ctr">
              <a:buNone/>
            </a:pPr>
            <a:endParaRPr lang="lt-LT" dirty="0" smtClean="0"/>
          </a:p>
          <a:p>
            <a:pPr marL="0" indent="0" algn="ctr">
              <a:buNone/>
            </a:pPr>
            <a:r>
              <a:rPr lang="lt-LT" sz="6600" dirty="0" smtClean="0"/>
              <a:t>Ačiū už dėmesį.</a:t>
            </a:r>
            <a:endParaRPr lang="lt-LT" sz="6600" dirty="0"/>
          </a:p>
        </p:txBody>
      </p:sp>
      <p:sp>
        <p:nvSpPr>
          <p:cNvPr id="6" name="Title 5"/>
          <p:cNvSpPr>
            <a:spLocks noGrp="1"/>
          </p:cNvSpPr>
          <p:nvPr>
            <p:ph type="title"/>
          </p:nvPr>
        </p:nvSpPr>
        <p:spPr/>
        <p:txBody>
          <a:bodyPr/>
          <a:lstStyle/>
          <a:p>
            <a:endParaRPr lang="lt-LT"/>
          </a:p>
        </p:txBody>
      </p:sp>
    </p:spTree>
    <p:extLst>
      <p:ext uri="{BB962C8B-B14F-4D97-AF65-F5344CB8AC3E}">
        <p14:creationId xmlns:p14="http://schemas.microsoft.com/office/powerpoint/2010/main" val="24919458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4591" y="327727"/>
            <a:ext cx="8370370" cy="1362961"/>
          </a:xfrm>
        </p:spPr>
        <p:txBody>
          <a:bodyPr/>
          <a:lstStyle/>
          <a:p>
            <a:r>
              <a:rPr lang="lt-LT" b="1" dirty="0" smtClean="0"/>
              <a:t>Tyrimo tikslas:</a:t>
            </a:r>
            <a:endParaRPr lang="en-US" b="1" dirty="0"/>
          </a:p>
        </p:txBody>
      </p:sp>
      <p:sp>
        <p:nvSpPr>
          <p:cNvPr id="3" name="Content Placeholder 2"/>
          <p:cNvSpPr>
            <a:spLocks noGrp="1"/>
          </p:cNvSpPr>
          <p:nvPr>
            <p:ph idx="1"/>
          </p:nvPr>
        </p:nvSpPr>
        <p:spPr>
          <a:xfrm>
            <a:off x="380326" y="1780029"/>
            <a:ext cx="11425954" cy="5077971"/>
          </a:xfrm>
        </p:spPr>
        <p:txBody>
          <a:bodyPr>
            <a:normAutofit fontScale="77500" lnSpcReduction="20000"/>
          </a:bodyPr>
          <a:lstStyle/>
          <a:p>
            <a:r>
              <a:rPr lang="lt-LT" sz="4100" dirty="0"/>
              <a:t>Tyrimo tikslas - išsiaiškinti </a:t>
            </a:r>
            <a:r>
              <a:rPr lang="lt-LT" sz="4100" b="1" dirty="0">
                <a:solidFill>
                  <a:srgbClr val="C00000"/>
                </a:solidFill>
              </a:rPr>
              <a:t>priežastis</a:t>
            </a:r>
            <a:r>
              <a:rPr lang="lt-LT" sz="4100" dirty="0"/>
              <a:t>, kodėl paskutiniu metu ženkliai mažėja registruotų nusikalstamų veikų. </a:t>
            </a:r>
            <a:endParaRPr lang="lt-LT" sz="4100" dirty="0" smtClean="0"/>
          </a:p>
          <a:p>
            <a:endParaRPr lang="lt-LT" sz="4100" dirty="0"/>
          </a:p>
          <a:p>
            <a:r>
              <a:rPr lang="lt-LT" sz="4100" dirty="0" smtClean="0"/>
              <a:t>Šiame tyrimo etape remtasi </a:t>
            </a:r>
            <a:r>
              <a:rPr lang="lt-LT" sz="4100" b="1" dirty="0" smtClean="0">
                <a:solidFill>
                  <a:srgbClr val="C00000"/>
                </a:solidFill>
              </a:rPr>
              <a:t>kokybine</a:t>
            </a:r>
            <a:r>
              <a:rPr lang="lt-LT" sz="4100" dirty="0" smtClean="0"/>
              <a:t> socialinių tyrimo metodologijos prieiga, padedančia giliau atskleisti </a:t>
            </a:r>
            <a:r>
              <a:rPr lang="lt-LT" sz="4100" b="1" dirty="0" smtClean="0">
                <a:solidFill>
                  <a:srgbClr val="C00000"/>
                </a:solidFill>
              </a:rPr>
              <a:t>vertinimus</a:t>
            </a:r>
            <a:r>
              <a:rPr lang="lt-LT" sz="4100" dirty="0" smtClean="0">
                <a:solidFill>
                  <a:srgbClr val="C00000"/>
                </a:solidFill>
              </a:rPr>
              <a:t> ir </a:t>
            </a:r>
            <a:r>
              <a:rPr lang="lt-LT" sz="4100" b="1" dirty="0" smtClean="0">
                <a:solidFill>
                  <a:srgbClr val="C00000"/>
                </a:solidFill>
              </a:rPr>
              <a:t>įžvalgas </a:t>
            </a:r>
            <a:r>
              <a:rPr lang="lt-LT" sz="4100" b="1" u="sng" dirty="0" smtClean="0">
                <a:solidFill>
                  <a:srgbClr val="C00000"/>
                </a:solidFill>
              </a:rPr>
              <a:t>socialinės realybės dalyvių perspektyvoje</a:t>
            </a:r>
            <a:r>
              <a:rPr lang="lt-LT" sz="4100" b="1" dirty="0" smtClean="0"/>
              <a:t>. </a:t>
            </a:r>
            <a:r>
              <a:rPr lang="lt-LT" sz="4100" dirty="0" smtClean="0"/>
              <a:t>Tai potencialiai gali praturtinti objektyvesne (besiremiančia empiricistine tyrimų metodologijos tradicija) prieiga pagrįstais tyrimo metodais (pvz., apklausa raštu) surinktus duomenis, gautus rezultatus.</a:t>
            </a:r>
          </a:p>
          <a:p>
            <a:endParaRPr lang="lt-LT" sz="3600" b="1" dirty="0" smtClean="0"/>
          </a:p>
          <a:p>
            <a:pPr marL="0" lvl="0" indent="0">
              <a:buNone/>
            </a:pPr>
            <a:r>
              <a:rPr lang="lt-LT" sz="1700" dirty="0"/>
              <a:t>Žydžiūnaitė, V., &amp; Sabaliauskas, S. (2017). Kokybiniai tyrimai: principai ir </a:t>
            </a:r>
            <a:r>
              <a:rPr lang="lt-LT" sz="1700" dirty="0" smtClean="0"/>
              <a:t>metoda. Vilnius: </a:t>
            </a:r>
            <a:r>
              <a:rPr lang="lt-LT" sz="1700" dirty="0"/>
              <a:t>Vaga. </a:t>
            </a:r>
            <a:endParaRPr lang="lt-LT" sz="1700" dirty="0" smtClean="0"/>
          </a:p>
          <a:p>
            <a:pPr marL="0" indent="0">
              <a:buNone/>
            </a:pPr>
            <a:r>
              <a:rPr lang="en-GB" sz="1700" dirty="0" err="1"/>
              <a:t>Bryman</a:t>
            </a:r>
            <a:r>
              <a:rPr lang="en-GB" sz="1700" dirty="0"/>
              <a:t>, A. (2016). Social research methods. Oxford </a:t>
            </a:r>
            <a:r>
              <a:rPr lang="lt-LT" sz="1700" dirty="0" smtClean="0"/>
              <a:t>U</a:t>
            </a:r>
            <a:r>
              <a:rPr lang="en-GB" sz="1700" dirty="0" err="1" smtClean="0"/>
              <a:t>niversity</a:t>
            </a:r>
            <a:r>
              <a:rPr lang="en-GB" sz="1700" dirty="0" smtClean="0"/>
              <a:t> </a:t>
            </a:r>
            <a:r>
              <a:rPr lang="lt-LT" sz="1700" dirty="0"/>
              <a:t>P</a:t>
            </a:r>
            <a:r>
              <a:rPr lang="en-GB" sz="1700" dirty="0" err="1" smtClean="0"/>
              <a:t>ress</a:t>
            </a:r>
            <a:r>
              <a:rPr lang="en-GB" sz="1700" dirty="0" smtClean="0"/>
              <a:t>.</a:t>
            </a:r>
            <a:endParaRPr lang="lt-LT" sz="1700" dirty="0"/>
          </a:p>
          <a:p>
            <a:pPr marL="0" indent="0">
              <a:buNone/>
            </a:pPr>
            <a:r>
              <a:rPr lang="en-US" sz="1700" dirty="0" smtClean="0"/>
              <a:t>Bourke</a:t>
            </a:r>
            <a:r>
              <a:rPr lang="en-US" sz="1700" dirty="0"/>
              <a:t>, R., </a:t>
            </a:r>
            <a:r>
              <a:rPr lang="en-US" sz="1700" dirty="0" err="1"/>
              <a:t>Loveridge</a:t>
            </a:r>
            <a:r>
              <a:rPr lang="en-US" sz="1700" dirty="0"/>
              <a:t>, J. (2018). Radical </a:t>
            </a:r>
            <a:r>
              <a:rPr lang="en-US" sz="1700" dirty="0" err="1"/>
              <a:t>Collegility</a:t>
            </a:r>
            <a:r>
              <a:rPr lang="en-US" sz="1700" dirty="0"/>
              <a:t> through Student Voice. Springer. </a:t>
            </a:r>
          </a:p>
          <a:p>
            <a:pPr marL="0" indent="0">
              <a:buNone/>
            </a:pPr>
            <a:r>
              <a:rPr lang="en-US" sz="1700" dirty="0" smtClean="0"/>
              <a:t>Creswell</a:t>
            </a:r>
            <a:r>
              <a:rPr lang="en-US" sz="1700" dirty="0"/>
              <a:t>, J. W., Plano Clark, V. L. (2017). Designing and Conducting Mixed Methods Research. Sage. </a:t>
            </a:r>
          </a:p>
          <a:p>
            <a:pPr marL="0" indent="0">
              <a:buNone/>
            </a:pPr>
            <a:endParaRPr lang="en-US" dirty="0"/>
          </a:p>
          <a:p>
            <a:pPr marL="0" lvl="0" indent="0">
              <a:buNone/>
            </a:pPr>
            <a:endParaRPr lang="en-US" sz="1600" dirty="0"/>
          </a:p>
          <a:p>
            <a:endParaRPr lang="lt-LT" sz="3600" b="1"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304" y="327727"/>
            <a:ext cx="1239789" cy="135137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0241" y="1"/>
            <a:ext cx="1780028" cy="1780028"/>
          </a:xfrm>
          <a:prstGeom prst="rect">
            <a:avLst/>
          </a:prstGeom>
        </p:spPr>
      </p:pic>
    </p:spTree>
    <p:extLst>
      <p:ext uri="{BB962C8B-B14F-4D97-AF65-F5344CB8AC3E}">
        <p14:creationId xmlns:p14="http://schemas.microsoft.com/office/powerpoint/2010/main" val="15553290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560" y="327727"/>
            <a:ext cx="8468214" cy="1325563"/>
          </a:xfrm>
        </p:spPr>
        <p:txBody>
          <a:bodyPr>
            <a:normAutofit fontScale="90000"/>
          </a:bodyPr>
          <a:lstStyle/>
          <a:p>
            <a:r>
              <a:rPr lang="lt-LT" b="1" dirty="0"/>
              <a:t>T</a:t>
            </a:r>
            <a:r>
              <a:rPr lang="lt-LT" b="1" dirty="0" smtClean="0"/>
              <a:t>yrimo metodologinė prieiga, metodai</a:t>
            </a:r>
            <a:r>
              <a:rPr lang="en-US" b="1" dirty="0" smtClean="0"/>
              <a:t>, </a:t>
            </a:r>
            <a:br>
              <a:rPr lang="en-US" b="1" dirty="0" smtClean="0"/>
            </a:br>
            <a:r>
              <a:rPr lang="en-US" b="1" u="sng" dirty="0" err="1" smtClean="0">
                <a:solidFill>
                  <a:srgbClr val="C00000"/>
                </a:solidFill>
              </a:rPr>
              <a:t>dalyviai</a:t>
            </a:r>
            <a:endParaRPr lang="en-US" b="1" dirty="0"/>
          </a:p>
        </p:txBody>
      </p:sp>
      <p:sp>
        <p:nvSpPr>
          <p:cNvPr id="3" name="Content Placeholder 2"/>
          <p:cNvSpPr>
            <a:spLocks noGrp="1"/>
          </p:cNvSpPr>
          <p:nvPr>
            <p:ph idx="1"/>
          </p:nvPr>
        </p:nvSpPr>
        <p:spPr>
          <a:xfrm>
            <a:off x="323681" y="1780028"/>
            <a:ext cx="11409769" cy="5017281"/>
          </a:xfrm>
        </p:spPr>
        <p:txBody>
          <a:bodyPr>
            <a:normAutofit/>
          </a:bodyPr>
          <a:lstStyle/>
          <a:p>
            <a:pPr marL="0" indent="0">
              <a:buNone/>
            </a:pPr>
            <a:r>
              <a:rPr lang="lt-LT" sz="3200" dirty="0" smtClean="0"/>
              <a:t>Vykdytos </a:t>
            </a:r>
            <a:r>
              <a:rPr lang="lt-LT" sz="3200" b="1" dirty="0" smtClean="0"/>
              <a:t>dvi</a:t>
            </a:r>
            <a:r>
              <a:rPr lang="lt-LT" sz="3200" dirty="0" smtClean="0"/>
              <a:t> </a:t>
            </a:r>
            <a:r>
              <a:rPr lang="en-US" sz="3200" dirty="0" smtClean="0"/>
              <a:t>(2) </a:t>
            </a:r>
            <a:r>
              <a:rPr lang="lt-LT" sz="3200" dirty="0" smtClean="0"/>
              <a:t>fokusuotosios grupės </a:t>
            </a:r>
            <a:r>
              <a:rPr lang="lt-LT" sz="3200" dirty="0" smtClean="0"/>
              <a:t>diskusijos</a:t>
            </a:r>
            <a:r>
              <a:rPr lang="en-US" sz="3200" dirty="0" smtClean="0"/>
              <a:t>:</a:t>
            </a:r>
            <a:endParaRPr lang="lt-LT" sz="3200" dirty="0" smtClean="0"/>
          </a:p>
          <a:p>
            <a:r>
              <a:rPr lang="lt-LT" sz="3200" dirty="0" smtClean="0"/>
              <a:t>Vienoje diskusijoje dalyvavo </a:t>
            </a:r>
            <a:r>
              <a:rPr lang="lt-LT" sz="3200" b="1" dirty="0" smtClean="0"/>
              <a:t>septyni</a:t>
            </a:r>
            <a:r>
              <a:rPr lang="lt-LT" sz="3200" dirty="0" smtClean="0"/>
              <a:t> </a:t>
            </a:r>
            <a:r>
              <a:rPr lang="en-US" sz="3200" dirty="0" smtClean="0"/>
              <a:t>(7) </a:t>
            </a:r>
            <a:r>
              <a:rPr lang="lt-LT" sz="3200" dirty="0" smtClean="0"/>
              <a:t>Lietuvos policijos atstovai iš Vilniaus, Panevėžio, Kauno, Klaipėdos, Telšių.</a:t>
            </a:r>
          </a:p>
          <a:p>
            <a:r>
              <a:rPr lang="lt-LT" sz="3200" dirty="0" smtClean="0"/>
              <a:t>Kitoje diskusijoje dalyvavo </a:t>
            </a:r>
            <a:r>
              <a:rPr lang="lt-LT" sz="3200" b="1" dirty="0" smtClean="0"/>
              <a:t>aštuoni</a:t>
            </a:r>
            <a:r>
              <a:rPr lang="lt-LT" sz="3200" dirty="0" smtClean="0"/>
              <a:t> </a:t>
            </a:r>
            <a:r>
              <a:rPr lang="en-US" sz="3200" dirty="0" smtClean="0"/>
              <a:t>(8) </a:t>
            </a:r>
            <a:r>
              <a:rPr lang="lt-LT" sz="3200" dirty="0" smtClean="0"/>
              <a:t>mokslininkai iš kelių Lietuvos </a:t>
            </a:r>
            <a:r>
              <a:rPr lang="lt-LT" sz="3200" dirty="0" smtClean="0"/>
              <a:t>universitetų</a:t>
            </a:r>
            <a:endParaRPr lang="en-US" sz="3200" dirty="0" smtClean="0"/>
          </a:p>
          <a:p>
            <a:pPr marL="0" indent="0">
              <a:buNone/>
            </a:pPr>
            <a:endParaRPr lang="lt-LT" sz="3200" dirty="0" smtClean="0"/>
          </a:p>
          <a:p>
            <a:pPr>
              <a:buFont typeface="Wingdings" panose="05000000000000000000" pitchFamily="2" charset="2"/>
              <a:buChar char="ü"/>
            </a:pPr>
            <a:r>
              <a:rPr lang="en-US" sz="2000" dirty="0" err="1" smtClean="0"/>
              <a:t>Surinkti</a:t>
            </a:r>
            <a:r>
              <a:rPr lang="en-US" sz="2000" dirty="0" smtClean="0"/>
              <a:t> </a:t>
            </a:r>
            <a:r>
              <a:rPr lang="en-US" sz="2000" dirty="0" err="1" smtClean="0"/>
              <a:t>duomenys</a:t>
            </a:r>
            <a:r>
              <a:rPr lang="en-US" sz="2000" dirty="0" smtClean="0"/>
              <a:t> </a:t>
            </a:r>
            <a:r>
              <a:rPr lang="en-US" sz="2000" b="1" dirty="0" err="1" smtClean="0"/>
              <a:t>tvarkyti</a:t>
            </a:r>
            <a:r>
              <a:rPr lang="en-US" sz="2000" dirty="0" smtClean="0"/>
              <a:t> (</a:t>
            </a:r>
            <a:r>
              <a:rPr lang="en-US" sz="2000" dirty="0" err="1" smtClean="0"/>
              <a:t>fokusuot</a:t>
            </a:r>
            <a:r>
              <a:rPr lang="lt-LT" sz="2000" dirty="0" smtClean="0"/>
              <a:t>ųjų  grupių diskusijos įrašų išrašai) turinio </a:t>
            </a:r>
            <a:r>
              <a:rPr lang="lt-LT" sz="2000" dirty="0"/>
              <a:t>analizės programine įranga </a:t>
            </a:r>
            <a:r>
              <a:rPr lang="lt-LT" sz="2000" dirty="0" smtClean="0"/>
              <a:t>MAXQDA.</a:t>
            </a:r>
            <a:endParaRPr lang="en-US" sz="2000" dirty="0" smtClean="0"/>
          </a:p>
          <a:p>
            <a:pPr>
              <a:buFont typeface="Wingdings" panose="05000000000000000000" pitchFamily="2" charset="2"/>
              <a:buChar char="ü"/>
            </a:pPr>
            <a:r>
              <a:rPr lang="lt-LT" sz="2000" dirty="0" smtClean="0"/>
              <a:t>Tyrimo </a:t>
            </a:r>
            <a:r>
              <a:rPr lang="lt-LT" sz="2000" b="1" dirty="0" smtClean="0"/>
              <a:t>vykdymo</a:t>
            </a:r>
            <a:r>
              <a:rPr lang="lt-LT" sz="2000" dirty="0" smtClean="0"/>
              <a:t> ir surinktų duomenų </a:t>
            </a:r>
            <a:r>
              <a:rPr lang="lt-LT" sz="2000" b="1" dirty="0" smtClean="0"/>
              <a:t>saugojimui</a:t>
            </a:r>
            <a:r>
              <a:rPr lang="lt-LT" sz="2000" dirty="0" smtClean="0"/>
              <a:t> vadovaujamasi tyrimų etikos principų ir teisniuose dokumentuose apibrėžtais principais.</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20241" y="1"/>
            <a:ext cx="1780028" cy="1780028"/>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304" y="327727"/>
            <a:ext cx="1239789" cy="1351370"/>
          </a:xfrm>
          <a:prstGeom prst="rect">
            <a:avLst/>
          </a:prstGeom>
        </p:spPr>
      </p:pic>
    </p:spTree>
    <p:extLst>
      <p:ext uri="{BB962C8B-B14F-4D97-AF65-F5344CB8AC3E}">
        <p14:creationId xmlns:p14="http://schemas.microsoft.com/office/powerpoint/2010/main" val="31315062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8622" y="226715"/>
            <a:ext cx="8230708" cy="1325563"/>
          </a:xfrm>
        </p:spPr>
        <p:txBody>
          <a:bodyPr>
            <a:normAutofit/>
          </a:bodyPr>
          <a:lstStyle/>
          <a:p>
            <a:r>
              <a:rPr lang="lt-LT" sz="4000" b="1" dirty="0"/>
              <a:t>T</a:t>
            </a:r>
            <a:r>
              <a:rPr lang="lt-LT" sz="4000" b="1" dirty="0" smtClean="0"/>
              <a:t>yrimo metodologinė prieiga, metodai</a:t>
            </a:r>
            <a:r>
              <a:rPr lang="en-US" sz="4000" b="1" dirty="0" smtClean="0"/>
              <a:t>, </a:t>
            </a:r>
            <a:r>
              <a:rPr lang="en-US" sz="4000" b="1" u="sng" dirty="0" err="1" smtClean="0">
                <a:solidFill>
                  <a:srgbClr val="C00000"/>
                </a:solidFill>
              </a:rPr>
              <a:t>klausimai</a:t>
            </a:r>
            <a:endParaRPr lang="en-US" sz="4000" b="1" dirty="0"/>
          </a:p>
        </p:txBody>
      </p:sp>
      <p:sp>
        <p:nvSpPr>
          <p:cNvPr id="3" name="Content Placeholder 2"/>
          <p:cNvSpPr>
            <a:spLocks noGrp="1"/>
          </p:cNvSpPr>
          <p:nvPr>
            <p:ph idx="1"/>
          </p:nvPr>
        </p:nvSpPr>
        <p:spPr>
          <a:xfrm>
            <a:off x="145657" y="1680358"/>
            <a:ext cx="11854612" cy="4928260"/>
          </a:xfrm>
        </p:spPr>
        <p:txBody>
          <a:bodyPr>
            <a:noAutofit/>
          </a:bodyPr>
          <a:lstStyle/>
          <a:p>
            <a:pPr marL="0" indent="0">
              <a:spcBef>
                <a:spcPts val="30"/>
              </a:spcBef>
              <a:buNone/>
            </a:pPr>
            <a:r>
              <a:rPr lang="lt-LT" sz="1400" dirty="0" smtClean="0"/>
              <a:t>Fokusuotosios </a:t>
            </a:r>
            <a:r>
              <a:rPr lang="lt-LT" sz="1400" dirty="0"/>
              <a:t>grupės </a:t>
            </a:r>
            <a:r>
              <a:rPr lang="lt-LT" sz="1400" dirty="0" smtClean="0"/>
              <a:t>diskusija.  Analizuoti klausimai </a:t>
            </a:r>
            <a:r>
              <a:rPr lang="lt-LT" sz="1400" b="1" dirty="0" smtClean="0"/>
              <a:t>šiose grupėse</a:t>
            </a:r>
            <a:r>
              <a:rPr lang="lt-LT" sz="1400" dirty="0" smtClean="0"/>
              <a:t>:</a:t>
            </a:r>
            <a:endParaRPr lang="en-US" sz="1400" dirty="0"/>
          </a:p>
          <a:p>
            <a:pPr lvl="0">
              <a:lnSpc>
                <a:spcPct val="120000"/>
              </a:lnSpc>
              <a:spcBef>
                <a:spcPts val="30"/>
              </a:spcBef>
            </a:pPr>
            <a:r>
              <a:rPr lang="lt-LT" sz="1400" b="1" dirty="0"/>
              <a:t>Bendrų priežasčių registruotų nusikalstamų veikų skaičiaus mažėjimui analizė:</a:t>
            </a:r>
            <a:endParaRPr lang="en-US" sz="1400" dirty="0"/>
          </a:p>
          <a:p>
            <a:pPr lvl="1">
              <a:lnSpc>
                <a:spcPct val="120000"/>
              </a:lnSpc>
              <a:spcBef>
                <a:spcPts val="30"/>
              </a:spcBef>
            </a:pPr>
            <a:r>
              <a:rPr lang="lt-LT" sz="1400" dirty="0"/>
              <a:t>Paskutiniu metu Lietuvoje žymiai sumažėjo registruotų nusikalstamų veikų. Kokios galėtų būti priežastys nusikalstamų veikų skaičiaus sumažėjimui bendrai ar atskiroms nusikalstamų veikų </a:t>
            </a:r>
            <a:r>
              <a:rPr lang="lt-LT" sz="1400" dirty="0" smtClean="0"/>
              <a:t>rūšims? </a:t>
            </a:r>
            <a:endParaRPr lang="en-US" sz="1400" dirty="0"/>
          </a:p>
          <a:p>
            <a:pPr lvl="1">
              <a:lnSpc>
                <a:spcPct val="120000"/>
              </a:lnSpc>
              <a:spcBef>
                <a:spcPts val="30"/>
              </a:spcBef>
            </a:pPr>
            <a:r>
              <a:rPr lang="lt-LT" sz="1400" dirty="0"/>
              <a:t>Kokie veiksniai, Jūsų manymu, galėtų būti priežastimi nusikalstamų veikų skaičiaus mažėjimui paskutinius 5 metus?</a:t>
            </a:r>
            <a:endParaRPr lang="en-US" sz="1400" dirty="0"/>
          </a:p>
          <a:p>
            <a:pPr lvl="1">
              <a:lnSpc>
                <a:spcPct val="120000"/>
              </a:lnSpc>
              <a:spcBef>
                <a:spcPts val="30"/>
              </a:spcBef>
            </a:pPr>
            <a:r>
              <a:rPr lang="lt-LT" sz="1400" dirty="0"/>
              <a:t>Apie kokias nusikalstamas veikas dažniausiai nepranešama Lietuvoje? Kokia jų dalis lieka nepranešta Lietuvoje?</a:t>
            </a:r>
            <a:endParaRPr lang="en-US" sz="1400" dirty="0"/>
          </a:p>
          <a:p>
            <a:pPr lvl="1">
              <a:lnSpc>
                <a:spcPct val="120000"/>
              </a:lnSpc>
              <a:spcBef>
                <a:spcPts val="30"/>
              </a:spcBef>
            </a:pPr>
            <a:r>
              <a:rPr lang="lt-LT" sz="1400" dirty="0"/>
              <a:t>Kas, Jūsų manymu, lemia, kad asmenys nesikreipia ir nepraneša apie prieš juos padarytas nusikalstamas veikas? </a:t>
            </a:r>
            <a:endParaRPr lang="en-US" sz="1400" dirty="0"/>
          </a:p>
          <a:p>
            <a:pPr lvl="1">
              <a:lnSpc>
                <a:spcPct val="120000"/>
              </a:lnSpc>
              <a:spcBef>
                <a:spcPts val="30"/>
              </a:spcBef>
            </a:pPr>
            <a:r>
              <a:rPr lang="lt-LT" sz="1400" dirty="0"/>
              <a:t>Kokios galėtų būti priežastys nepranešti apie specifines nusikalstamų veikų rūšis?</a:t>
            </a:r>
            <a:endParaRPr lang="en-US" sz="1400" dirty="0"/>
          </a:p>
          <a:p>
            <a:pPr lvl="0">
              <a:lnSpc>
                <a:spcPct val="120000"/>
              </a:lnSpc>
              <a:spcBef>
                <a:spcPts val="30"/>
              </a:spcBef>
            </a:pPr>
            <a:r>
              <a:rPr lang="lt-LT" sz="1400" b="1" dirty="0"/>
              <a:t>Priežasčių, susijusių su policijos veiklos poveikiu nuskalstamų veikų skaičiaus mažėjimui, analizė:</a:t>
            </a:r>
            <a:endParaRPr lang="en-US" sz="1400" dirty="0"/>
          </a:p>
          <a:p>
            <a:pPr lvl="1">
              <a:lnSpc>
                <a:spcPct val="120000"/>
              </a:lnSpc>
              <a:spcBef>
                <a:spcPts val="30"/>
              </a:spcBef>
            </a:pPr>
            <a:r>
              <a:rPr lang="lt-LT" sz="1400" dirty="0"/>
              <a:t>Ar policijos veiklos kokybė, Jūsų manymu, galėtų būti priežastimi stebimam registruotų nusikalstamų veikų skaičiaus sumažėjimui? </a:t>
            </a:r>
            <a:endParaRPr lang="en-US" sz="1400" dirty="0"/>
          </a:p>
          <a:p>
            <a:pPr lvl="1">
              <a:lnSpc>
                <a:spcPct val="120000"/>
              </a:lnSpc>
              <a:spcBef>
                <a:spcPts val="30"/>
              </a:spcBef>
            </a:pPr>
            <a:r>
              <a:rPr lang="lt-LT" sz="1400" dirty="0"/>
              <a:t>Kokią įtaką, Jūsų manymu, registruotų nusikalstamų veikų skaičiui daro pranešimų apie nusikalstamas veikas perkėlimas į elektroninę erdvę (epolicija.lt)?</a:t>
            </a:r>
            <a:endParaRPr lang="en-US" sz="1400" dirty="0"/>
          </a:p>
          <a:p>
            <a:pPr lvl="1">
              <a:lnSpc>
                <a:spcPct val="120000"/>
              </a:lnSpc>
              <a:spcBef>
                <a:spcPts val="30"/>
              </a:spcBef>
            </a:pPr>
            <a:r>
              <a:rPr lang="lt-LT" sz="1400" dirty="0"/>
              <a:t>Kokią įtaką, Jūsų manymu, registruotų nusikalstamų veikų statistikai turi policijos komisariatų skaičiaus mažinimas, jų veikimas tik dienos metu, kai naktį galima kreiptis į policiją tik 112?</a:t>
            </a:r>
            <a:endParaRPr lang="en-US" sz="1400" dirty="0"/>
          </a:p>
          <a:p>
            <a:pPr lvl="1">
              <a:lnSpc>
                <a:spcPct val="120000"/>
              </a:lnSpc>
              <a:spcBef>
                <a:spcPts val="30"/>
              </a:spcBef>
            </a:pPr>
            <a:r>
              <a:rPr lang="lt-LT" sz="1400" dirty="0"/>
              <a:t>Kokios, Jūsų manymu, galėtų būti asmeninės, nesusiję su policijos veikla, priežastys nepranešti apie nusikalstamą veiką prieš patį asmenį?</a:t>
            </a:r>
            <a:endParaRPr lang="en-US" sz="1400" dirty="0"/>
          </a:p>
          <a:p>
            <a:pPr lvl="1">
              <a:lnSpc>
                <a:spcPct val="120000"/>
              </a:lnSpc>
              <a:spcBef>
                <a:spcPts val="30"/>
              </a:spcBef>
            </a:pPr>
            <a:r>
              <a:rPr lang="lt-LT" sz="1400" dirty="0"/>
              <a:t>Kokie jūsų manymu, galėtų būti mechanizmai, susiję su pareigūnų veiksmais, dėl ko asmenys nepraneša apie nusikalstamas veikas prieš juos?</a:t>
            </a:r>
            <a:endParaRPr lang="en-US" sz="1400" dirty="0"/>
          </a:p>
          <a:p>
            <a:pPr lvl="0">
              <a:lnSpc>
                <a:spcPct val="120000"/>
              </a:lnSpc>
              <a:spcBef>
                <a:spcPts val="30"/>
              </a:spcBef>
            </a:pPr>
            <a:r>
              <a:rPr lang="lt-LT" sz="1400" b="1" dirty="0"/>
              <a:t>Priežasčių, skatinančių gyventojus pranešti apie nusikalstamas veikas, analizė: </a:t>
            </a:r>
            <a:endParaRPr lang="en-US" sz="1400" dirty="0"/>
          </a:p>
          <a:p>
            <a:pPr lvl="1">
              <a:lnSpc>
                <a:spcPct val="120000"/>
              </a:lnSpc>
              <a:spcBef>
                <a:spcPts val="30"/>
              </a:spcBef>
            </a:pPr>
            <a:r>
              <a:rPr lang="lt-LT" sz="1400" dirty="0"/>
              <a:t>Kas, Jūsų manymu, skatina gyventojus pranešti apie nusikalstamas veikas?</a:t>
            </a:r>
            <a:endParaRPr lang="en-US" sz="1400" dirty="0"/>
          </a:p>
          <a:p>
            <a:pPr lvl="1">
              <a:lnSpc>
                <a:spcPct val="120000"/>
              </a:lnSpc>
              <a:spcBef>
                <a:spcPts val="30"/>
              </a:spcBef>
            </a:pPr>
            <a:r>
              <a:rPr lang="lt-LT" sz="1400" dirty="0"/>
              <a:t>Kas skatintų gyventojus pranešti apie nusikalstamas veikas, apie kurias pranešama retai?</a:t>
            </a:r>
            <a:endParaRPr lang="en-US" sz="14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20241" y="1"/>
            <a:ext cx="1780028" cy="1780028"/>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389" y="72828"/>
            <a:ext cx="1239789" cy="1351370"/>
          </a:xfrm>
          <a:prstGeom prst="rect">
            <a:avLst/>
          </a:prstGeom>
        </p:spPr>
      </p:pic>
    </p:spTree>
    <p:extLst>
      <p:ext uri="{BB962C8B-B14F-4D97-AF65-F5344CB8AC3E}">
        <p14:creationId xmlns:p14="http://schemas.microsoft.com/office/powerpoint/2010/main" val="28342754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5178" y="572671"/>
            <a:ext cx="9581644" cy="1325563"/>
          </a:xfrm>
        </p:spPr>
        <p:txBody>
          <a:bodyPr>
            <a:normAutofit fontScale="90000"/>
          </a:bodyPr>
          <a:lstStyle/>
          <a:p>
            <a:r>
              <a:rPr lang="lt-LT" b="1" dirty="0"/>
              <a:t>T</a:t>
            </a:r>
            <a:r>
              <a:rPr lang="lt-LT" b="1" dirty="0" smtClean="0"/>
              <a:t>yrimo metodologinė prieiga, metodai</a:t>
            </a:r>
            <a:r>
              <a:rPr lang="en-US" b="1" dirty="0" smtClean="0"/>
              <a:t>, </a:t>
            </a:r>
            <a:br>
              <a:rPr lang="en-US" b="1" dirty="0" smtClean="0"/>
            </a:br>
            <a:r>
              <a:rPr lang="en-US" b="1" u="sng" dirty="0" err="1" smtClean="0">
                <a:solidFill>
                  <a:srgbClr val="C00000"/>
                </a:solidFill>
              </a:rPr>
              <a:t>dalyviai</a:t>
            </a:r>
            <a:r>
              <a:rPr lang="lt-LT" b="1" dirty="0"/>
              <a:t/>
            </a:r>
            <a:br>
              <a:rPr lang="lt-LT" b="1" dirty="0"/>
            </a:br>
            <a:endParaRPr lang="en-US" b="1" dirty="0"/>
          </a:p>
        </p:txBody>
      </p:sp>
      <p:sp>
        <p:nvSpPr>
          <p:cNvPr id="3" name="Content Placeholder 2"/>
          <p:cNvSpPr>
            <a:spLocks noGrp="1"/>
          </p:cNvSpPr>
          <p:nvPr>
            <p:ph idx="1"/>
          </p:nvPr>
        </p:nvSpPr>
        <p:spPr>
          <a:xfrm>
            <a:off x="323681" y="1679098"/>
            <a:ext cx="11409769" cy="5118212"/>
          </a:xfrm>
        </p:spPr>
        <p:txBody>
          <a:bodyPr>
            <a:normAutofit/>
          </a:bodyPr>
          <a:lstStyle/>
          <a:p>
            <a:r>
              <a:rPr lang="lt-LT" dirty="0" smtClean="0"/>
              <a:t>Įgyvendinti </a:t>
            </a:r>
            <a:r>
              <a:rPr lang="lt-LT" b="1" dirty="0" smtClean="0">
                <a:solidFill>
                  <a:srgbClr val="C00000"/>
                </a:solidFill>
              </a:rPr>
              <a:t>dvidešimt septyni </a:t>
            </a:r>
            <a:r>
              <a:rPr lang="lt-LT" dirty="0" smtClean="0">
                <a:solidFill>
                  <a:srgbClr val="C00000"/>
                </a:solidFill>
              </a:rPr>
              <a:t>interviu su gyventojais </a:t>
            </a:r>
            <a:r>
              <a:rPr lang="lt-LT" dirty="0" smtClean="0"/>
              <a:t>(interviu vykdė </a:t>
            </a:r>
            <a:r>
              <a:rPr lang="en-US" dirty="0" smtClean="0"/>
              <a:t> </a:t>
            </a:r>
            <a:r>
              <a:rPr lang="en-US" dirty="0"/>
              <a:t>MRU </a:t>
            </a:r>
            <a:r>
              <a:rPr lang="en-US" dirty="0" err="1"/>
              <a:t>Viešojo</a:t>
            </a:r>
            <a:r>
              <a:rPr lang="en-US" dirty="0"/>
              <a:t> </a:t>
            </a:r>
            <a:r>
              <a:rPr lang="en-US" dirty="0" err="1"/>
              <a:t>sugumo</a:t>
            </a:r>
            <a:r>
              <a:rPr lang="en-US" dirty="0"/>
              <a:t> </a:t>
            </a:r>
            <a:r>
              <a:rPr lang="en-US" dirty="0" err="1"/>
              <a:t>fakulteto</a:t>
            </a:r>
            <a:r>
              <a:rPr lang="en-US" dirty="0"/>
              <a:t> </a:t>
            </a:r>
            <a:r>
              <a:rPr lang="en-US" dirty="0" err="1"/>
              <a:t>ir</a:t>
            </a:r>
            <a:r>
              <a:rPr lang="en-US" dirty="0"/>
              <a:t> VU </a:t>
            </a:r>
            <a:r>
              <a:rPr lang="en-US" dirty="0" err="1"/>
              <a:t>Filosofijos</a:t>
            </a:r>
            <a:r>
              <a:rPr lang="en-US" dirty="0"/>
              <a:t> </a:t>
            </a:r>
            <a:r>
              <a:rPr lang="en-US" dirty="0" err="1"/>
              <a:t>fakulteto</a:t>
            </a:r>
            <a:r>
              <a:rPr lang="en-US" dirty="0"/>
              <a:t> </a:t>
            </a:r>
            <a:r>
              <a:rPr lang="en-US" dirty="0" err="1" smtClean="0"/>
              <a:t>studentai</a:t>
            </a:r>
            <a:r>
              <a:rPr lang="lt-LT" dirty="0" smtClean="0"/>
              <a:t>)</a:t>
            </a:r>
          </a:p>
          <a:p>
            <a:endParaRPr lang="lt-LT" dirty="0" smtClean="0"/>
          </a:p>
          <a:p>
            <a:pPr marL="0" indent="0">
              <a:buNone/>
            </a:pPr>
            <a:endParaRPr lang="lt-LT" dirty="0" smtClean="0"/>
          </a:p>
          <a:p>
            <a:endParaRPr lang="lt-LT" dirty="0" smtClean="0"/>
          </a:p>
          <a:p>
            <a:endParaRPr lang="lt-LT" dirty="0"/>
          </a:p>
          <a:p>
            <a:endParaRPr lang="lt-LT" dirty="0" smtClean="0"/>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20241" y="1"/>
            <a:ext cx="1780028" cy="1780028"/>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304" y="327727"/>
            <a:ext cx="1239789" cy="1351370"/>
          </a:xfrm>
          <a:prstGeom prst="rect">
            <a:avLst/>
          </a:prstGeom>
        </p:spPr>
      </p:pic>
      <p:sp>
        <p:nvSpPr>
          <p:cNvPr id="8" name="Rectangular Callout 7"/>
          <p:cNvSpPr/>
          <p:nvPr/>
        </p:nvSpPr>
        <p:spPr>
          <a:xfrm>
            <a:off x="9037601" y="3004661"/>
            <a:ext cx="2695849" cy="3057267"/>
          </a:xfrm>
          <a:prstGeom prst="wedgeRectCallout">
            <a:avLst>
              <a:gd name="adj1" fmla="val -232457"/>
              <a:gd name="adj2" fmla="val 24558"/>
            </a:avLst>
          </a:prstGeom>
          <a:solidFill>
            <a:srgbClr val="FFC000">
              <a:alpha val="2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t-LT" b="1" dirty="0" smtClean="0">
                <a:solidFill>
                  <a:srgbClr val="C00000"/>
                </a:solidFill>
              </a:rPr>
              <a:t>(stebimas adekvatumas suaugusiųjų  LT gyventojų profiliui)</a:t>
            </a:r>
            <a:endParaRPr lang="en-US" b="1" dirty="0">
              <a:solidFill>
                <a:srgbClr val="C00000"/>
              </a:solidFill>
            </a:endParaRPr>
          </a:p>
        </p:txBody>
      </p:sp>
      <p:graphicFrame>
        <p:nvGraphicFramePr>
          <p:cNvPr id="9" name="Chart 8"/>
          <p:cNvGraphicFramePr>
            <a:graphicFrameLocks/>
          </p:cNvGraphicFramePr>
          <p:nvPr>
            <p:extLst>
              <p:ext uri="{D42A27DB-BD31-4B8C-83A1-F6EECF244321}">
                <p14:modId xmlns:p14="http://schemas.microsoft.com/office/powerpoint/2010/main" val="2389550308"/>
              </p:ext>
            </p:extLst>
          </p:nvPr>
        </p:nvGraphicFramePr>
        <p:xfrm>
          <a:off x="452062" y="2731666"/>
          <a:ext cx="7469313" cy="342255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8510502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0042" y="340630"/>
            <a:ext cx="8609454" cy="1325563"/>
          </a:xfrm>
        </p:spPr>
        <p:txBody>
          <a:bodyPr>
            <a:normAutofit/>
          </a:bodyPr>
          <a:lstStyle/>
          <a:p>
            <a:r>
              <a:rPr lang="lt-LT" sz="3200" b="1" dirty="0"/>
              <a:t>T</a:t>
            </a:r>
            <a:r>
              <a:rPr lang="lt-LT" sz="3200" b="1" dirty="0" smtClean="0"/>
              <a:t>yrimo metodologinė prieiga, metodai</a:t>
            </a:r>
            <a:r>
              <a:rPr lang="en-US" sz="3200" b="1" dirty="0" smtClean="0"/>
              <a:t>, </a:t>
            </a:r>
            <a:br>
              <a:rPr lang="en-US" sz="3200" b="1" dirty="0" smtClean="0"/>
            </a:br>
            <a:r>
              <a:rPr lang="en-US" sz="3200" b="1" u="sng" dirty="0" err="1" smtClean="0">
                <a:solidFill>
                  <a:srgbClr val="C00000"/>
                </a:solidFill>
              </a:rPr>
              <a:t>dalyviai</a:t>
            </a:r>
            <a:endParaRPr lang="en-US" sz="3200" b="1" dirty="0"/>
          </a:p>
        </p:txBody>
      </p:sp>
      <p:sp>
        <p:nvSpPr>
          <p:cNvPr id="3" name="Content Placeholder 2"/>
          <p:cNvSpPr>
            <a:spLocks noGrp="1"/>
          </p:cNvSpPr>
          <p:nvPr>
            <p:ph idx="1"/>
          </p:nvPr>
        </p:nvSpPr>
        <p:spPr>
          <a:xfrm>
            <a:off x="323681" y="1679098"/>
            <a:ext cx="11573793" cy="5118212"/>
          </a:xfrm>
        </p:spPr>
        <p:txBody>
          <a:bodyPr>
            <a:normAutofit fontScale="92500" lnSpcReduction="10000"/>
          </a:bodyPr>
          <a:lstStyle/>
          <a:p>
            <a:pPr marL="0" indent="0">
              <a:buNone/>
            </a:pPr>
            <a:endParaRPr lang="lt-LT" dirty="0" smtClean="0"/>
          </a:p>
          <a:p>
            <a:pPr marL="0" indent="0">
              <a:buNone/>
            </a:pPr>
            <a:endParaRPr lang="lt-LT" dirty="0" smtClean="0"/>
          </a:p>
          <a:p>
            <a:pPr marL="0" indent="0">
              <a:buNone/>
            </a:pPr>
            <a:endParaRPr lang="lt-LT" dirty="0" smtClean="0"/>
          </a:p>
          <a:p>
            <a:endParaRPr lang="lt-LT" dirty="0" smtClean="0"/>
          </a:p>
          <a:p>
            <a:endParaRPr lang="lt-LT" dirty="0"/>
          </a:p>
          <a:p>
            <a:endParaRPr lang="lt-LT" dirty="0" smtClean="0"/>
          </a:p>
          <a:p>
            <a:endParaRPr lang="lt-LT" sz="2000" dirty="0" smtClean="0"/>
          </a:p>
          <a:p>
            <a:pPr marL="0" indent="0">
              <a:buNone/>
            </a:pPr>
            <a:r>
              <a:rPr lang="lt-LT" sz="2000" b="1" dirty="0" smtClean="0"/>
              <a:t>Pastaba</a:t>
            </a:r>
            <a:r>
              <a:rPr lang="lt-LT" sz="2000" dirty="0" smtClean="0"/>
              <a:t>: </a:t>
            </a:r>
          </a:p>
          <a:p>
            <a:r>
              <a:rPr lang="en-US" sz="2000" dirty="0" err="1" smtClean="0"/>
              <a:t>Surinkti</a:t>
            </a:r>
            <a:r>
              <a:rPr lang="en-US" sz="2000" dirty="0" smtClean="0"/>
              <a:t> </a:t>
            </a:r>
            <a:r>
              <a:rPr lang="en-US" sz="2000" dirty="0" err="1" smtClean="0"/>
              <a:t>duomenys</a:t>
            </a:r>
            <a:r>
              <a:rPr lang="en-US" sz="2000" dirty="0" smtClean="0"/>
              <a:t> </a:t>
            </a:r>
            <a:r>
              <a:rPr lang="en-US" sz="2000" b="1" dirty="0" err="1" smtClean="0"/>
              <a:t>tvarkyti</a:t>
            </a:r>
            <a:r>
              <a:rPr lang="en-US" sz="2000" dirty="0" smtClean="0"/>
              <a:t> (</a:t>
            </a:r>
            <a:r>
              <a:rPr lang="lt-LT" sz="2000" dirty="0" smtClean="0"/>
              <a:t>interviu įrašų išrašai) turinio </a:t>
            </a:r>
            <a:r>
              <a:rPr lang="lt-LT" sz="2000" dirty="0"/>
              <a:t>analizės programine įranga </a:t>
            </a:r>
            <a:r>
              <a:rPr lang="lt-LT" sz="2000" dirty="0" smtClean="0"/>
              <a:t>MAXQDA.</a:t>
            </a:r>
            <a:endParaRPr lang="en-US" sz="2000" dirty="0" smtClean="0"/>
          </a:p>
          <a:p>
            <a:r>
              <a:rPr lang="lt-LT" sz="2000" dirty="0" smtClean="0"/>
              <a:t>Tyrimo </a:t>
            </a:r>
            <a:r>
              <a:rPr lang="lt-LT" sz="2000" b="1" dirty="0" smtClean="0"/>
              <a:t>vykdymo</a:t>
            </a:r>
            <a:r>
              <a:rPr lang="lt-LT" sz="2000" dirty="0" smtClean="0"/>
              <a:t> ir surinktų duomenų </a:t>
            </a:r>
            <a:r>
              <a:rPr lang="lt-LT" sz="2000" b="1" dirty="0" smtClean="0"/>
              <a:t>saugojimui</a:t>
            </a:r>
            <a:r>
              <a:rPr lang="lt-LT" sz="2000" dirty="0" smtClean="0"/>
              <a:t> vadovaujamasi tyrimų etikos principais ir teisiniuose dokumentuose apibrėžtais reikalavimais. Pvz., dalyvių prašyta dalyvauti tyrime, prašyta akivaizdžiai išreikšti sutikimą jame dalyvauti, duomenys pateikiami </a:t>
            </a:r>
            <a:r>
              <a:rPr lang="lt-LT" sz="2000" b="1" dirty="0" smtClean="0"/>
              <a:t>tik apibendrinti</a:t>
            </a:r>
            <a:r>
              <a:rPr lang="lt-LT" sz="2000" dirty="0" smtClean="0"/>
              <a:t>, užtikrinamas dalyvių konfidencialumas, minčių autorystės anonimiškumas ir kt.</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20241" y="1"/>
            <a:ext cx="1780028" cy="1780028"/>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304" y="327727"/>
            <a:ext cx="1239789" cy="1351370"/>
          </a:xfrm>
          <a:prstGeom prst="rect">
            <a:avLst/>
          </a:prstGeom>
        </p:spPr>
      </p:pic>
      <p:sp>
        <p:nvSpPr>
          <p:cNvPr id="8" name="Rectangular Callout 7"/>
          <p:cNvSpPr/>
          <p:nvPr/>
        </p:nvSpPr>
        <p:spPr>
          <a:xfrm>
            <a:off x="7851001" y="2024973"/>
            <a:ext cx="2603381" cy="2484598"/>
          </a:xfrm>
          <a:prstGeom prst="wedgeRectCallout">
            <a:avLst>
              <a:gd name="adj1" fmla="val -150986"/>
              <a:gd name="adj2" fmla="val -12826"/>
            </a:avLst>
          </a:prstGeom>
          <a:solidFill>
            <a:srgbClr val="FFC000">
              <a:alpha val="2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t-LT" b="1" dirty="0" smtClean="0">
                <a:solidFill>
                  <a:srgbClr val="C00000"/>
                </a:solidFill>
              </a:rPr>
              <a:t>Pakankamas  (bet ne tiesioginis) adekvatumas suaugusiųjų </a:t>
            </a:r>
          </a:p>
          <a:p>
            <a:pPr algn="ctr"/>
            <a:r>
              <a:rPr lang="lt-LT" b="1" dirty="0" smtClean="0">
                <a:solidFill>
                  <a:srgbClr val="C00000"/>
                </a:solidFill>
              </a:rPr>
              <a:t> LT gyventojų profiliui</a:t>
            </a:r>
          </a:p>
          <a:p>
            <a:pPr algn="ctr"/>
            <a:endParaRPr lang="lt-LT" b="1" dirty="0" smtClean="0">
              <a:solidFill>
                <a:srgbClr val="C00000"/>
              </a:solidFill>
            </a:endParaRPr>
          </a:p>
          <a:p>
            <a:pPr algn="ctr"/>
            <a:r>
              <a:rPr lang="lt-LT" b="1" dirty="0" smtClean="0">
                <a:solidFill>
                  <a:srgbClr val="C00000"/>
                </a:solidFill>
              </a:rPr>
              <a:t>Dalyvavo vyrai ir moterys</a:t>
            </a:r>
            <a:endParaRPr lang="en-US" b="1" dirty="0">
              <a:solidFill>
                <a:srgbClr val="C00000"/>
              </a:solidFill>
            </a:endParaRPr>
          </a:p>
        </p:txBody>
      </p:sp>
      <p:graphicFrame>
        <p:nvGraphicFramePr>
          <p:cNvPr id="11" name="Chart 10"/>
          <p:cNvGraphicFramePr>
            <a:graphicFrameLocks/>
          </p:cNvGraphicFramePr>
          <p:nvPr>
            <p:extLst>
              <p:ext uri="{D42A27DB-BD31-4B8C-83A1-F6EECF244321}">
                <p14:modId xmlns:p14="http://schemas.microsoft.com/office/powerpoint/2010/main" val="2186035"/>
              </p:ext>
            </p:extLst>
          </p:nvPr>
        </p:nvGraphicFramePr>
        <p:xfrm>
          <a:off x="707198" y="1679097"/>
          <a:ext cx="5416200" cy="3050697"/>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5655364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5178" y="233625"/>
            <a:ext cx="9581644" cy="1025160"/>
          </a:xfrm>
        </p:spPr>
        <p:txBody>
          <a:bodyPr>
            <a:normAutofit fontScale="90000"/>
          </a:bodyPr>
          <a:lstStyle/>
          <a:p>
            <a:r>
              <a:rPr lang="lt-LT" sz="4000" b="1" dirty="0" smtClean="0"/>
              <a:t>Tyrimo metodologinė prieiga, metodai,</a:t>
            </a:r>
            <a:br>
              <a:rPr lang="lt-LT" sz="4000" b="1" dirty="0" smtClean="0"/>
            </a:br>
            <a:r>
              <a:rPr lang="lt-LT" sz="4000" b="1" u="sng" dirty="0" smtClean="0">
                <a:solidFill>
                  <a:srgbClr val="C00000"/>
                </a:solidFill>
              </a:rPr>
              <a:t>klausimų pavyzdžiai</a:t>
            </a:r>
            <a:endParaRPr lang="lt-LT" b="1" u="sng" dirty="0">
              <a:solidFill>
                <a:srgbClr val="C00000"/>
              </a:solidFill>
            </a:endParaRPr>
          </a:p>
        </p:txBody>
      </p:sp>
      <p:sp>
        <p:nvSpPr>
          <p:cNvPr id="3" name="Content Placeholder 2"/>
          <p:cNvSpPr>
            <a:spLocks noGrp="1"/>
          </p:cNvSpPr>
          <p:nvPr>
            <p:ph idx="1"/>
          </p:nvPr>
        </p:nvSpPr>
        <p:spPr>
          <a:xfrm>
            <a:off x="65389" y="1424198"/>
            <a:ext cx="12126611" cy="5172546"/>
          </a:xfrm>
        </p:spPr>
        <p:txBody>
          <a:bodyPr>
            <a:noAutofit/>
          </a:bodyPr>
          <a:lstStyle/>
          <a:p>
            <a:pPr marL="0" indent="0">
              <a:buNone/>
            </a:pPr>
            <a:r>
              <a:rPr lang="lt-LT" sz="1800" dirty="0" smtClean="0"/>
              <a:t>Pusiau struktūruotas interviu. </a:t>
            </a:r>
          </a:p>
          <a:p>
            <a:pPr marL="0" indent="0">
              <a:buNone/>
            </a:pPr>
            <a:r>
              <a:rPr lang="lt-LT" sz="2000" b="1" dirty="0" smtClean="0"/>
              <a:t>Rinkti pagrindiniai demografiniai duomenys. </a:t>
            </a:r>
            <a:r>
              <a:rPr lang="lt-LT" sz="2000" b="1" dirty="0" smtClean="0">
                <a:solidFill>
                  <a:srgbClr val="C00000"/>
                </a:solidFill>
              </a:rPr>
              <a:t>Turinio atskleidimui:</a:t>
            </a:r>
          </a:p>
          <a:p>
            <a:pPr lvl="0"/>
            <a:r>
              <a:rPr lang="lt-LT" sz="1800" b="1" dirty="0" smtClean="0"/>
              <a:t>Kontaktas su policija. </a:t>
            </a:r>
            <a:r>
              <a:rPr lang="lt-LT" sz="1800" b="1" dirty="0" smtClean="0">
                <a:solidFill>
                  <a:srgbClr val="C00000"/>
                </a:solidFill>
              </a:rPr>
              <a:t>Klausimo pavyzdys</a:t>
            </a:r>
            <a:r>
              <a:rPr lang="lt-LT" sz="1800" b="1" dirty="0" smtClean="0"/>
              <a:t>:  </a:t>
            </a:r>
            <a:r>
              <a:rPr lang="lt-LT" sz="1800" dirty="0" smtClean="0"/>
              <a:t>Dėl kokių nors priežasčių teko bendrauti, kontaktuoti su policijos atstovais per paskutinius 5 metus? Pavyzdžiui, ar teko kreiptis į policiją kaip nuketėjusiam, liudininkui, informacijos ar paslaugų, policija tikrino jūsų dokumentus ar vykdė kitas kontrolės priemones, skyrė baudą už pažeidimą, gal padėjo ar patarė kaip elgtis?</a:t>
            </a:r>
          </a:p>
          <a:p>
            <a:pPr lvl="0"/>
            <a:r>
              <a:rPr lang="lt-LT" sz="1800" b="1" dirty="0" smtClean="0"/>
              <a:t>Teisės pažeidimas, pranešimas, kontaktas su policija ir jo vertinimas. </a:t>
            </a:r>
            <a:r>
              <a:rPr lang="lt-LT" sz="1800" b="1" dirty="0" smtClean="0">
                <a:solidFill>
                  <a:srgbClr val="C00000"/>
                </a:solidFill>
              </a:rPr>
              <a:t>Klausimo pavyzdys</a:t>
            </a:r>
            <a:r>
              <a:rPr lang="lt-LT" sz="1800" b="1" dirty="0" smtClean="0"/>
              <a:t>: </a:t>
            </a:r>
            <a:r>
              <a:rPr lang="lt-LT" sz="1800" dirty="0" smtClean="0"/>
              <a:t>Gal galėtumėte plačiau papasakoti nuo kokio (kokių) teisės pažeidimo teko nukentėti ar būti liudininku?</a:t>
            </a:r>
          </a:p>
          <a:p>
            <a:pPr lvl="0"/>
            <a:r>
              <a:rPr lang="lt-LT" sz="1800" b="1" dirty="0" smtClean="0"/>
              <a:t>Kontrolės priemonės, kontaktas su policija ir jo vertinimas. </a:t>
            </a:r>
            <a:r>
              <a:rPr lang="lt-LT" sz="1800" b="1" dirty="0" smtClean="0">
                <a:solidFill>
                  <a:srgbClr val="C00000"/>
                </a:solidFill>
              </a:rPr>
              <a:t>Klausimo pavyzdys</a:t>
            </a:r>
            <a:r>
              <a:rPr lang="lt-LT" sz="1800" b="1" dirty="0" smtClean="0"/>
              <a:t>: </a:t>
            </a:r>
            <a:r>
              <a:rPr lang="lt-LT" sz="1800" dirty="0" smtClean="0"/>
              <a:t>Kaip jūs vertinate policijos darbą šiuo konkrečiu atveju? Kas pateisino jūsų lūkesčius, o kas sukėlė nepasitenkinimą?</a:t>
            </a:r>
          </a:p>
          <a:p>
            <a:pPr lvl="0"/>
            <a:r>
              <a:rPr lang="lt-LT" sz="1800" b="1" dirty="0" smtClean="0"/>
              <a:t>Policijos paslaugos, kontaktas, vertinimas. </a:t>
            </a:r>
            <a:r>
              <a:rPr lang="lt-LT" sz="1800" b="1" dirty="0" smtClean="0">
                <a:solidFill>
                  <a:srgbClr val="C00000"/>
                </a:solidFill>
              </a:rPr>
              <a:t>Klausimo pavyzdys</a:t>
            </a:r>
            <a:r>
              <a:rPr lang="lt-LT" sz="1800" b="1" dirty="0" smtClean="0"/>
              <a:t>: </a:t>
            </a:r>
            <a:r>
              <a:rPr lang="lt-LT" sz="1800" dirty="0" smtClean="0"/>
              <a:t>Kaip jūs vertinate policijos darbą? Kas pateisino jūsų lūkesčius, o kas sukėlė nepasitenkinimą?</a:t>
            </a:r>
          </a:p>
          <a:p>
            <a:pPr lvl="0"/>
            <a:r>
              <a:rPr lang="lt-LT" sz="1800" dirty="0" smtClean="0"/>
              <a:t>Klausta ir apie vertinimą, jei visai </a:t>
            </a:r>
            <a:r>
              <a:rPr lang="lt-LT" sz="1800" b="1" dirty="0" smtClean="0"/>
              <a:t>neturėta kontakto</a:t>
            </a:r>
            <a:r>
              <a:rPr lang="lt-LT" sz="1800" dirty="0" smtClean="0"/>
              <a:t>, klausta apie </a:t>
            </a:r>
            <a:r>
              <a:rPr lang="lt-LT" sz="1800" b="1" dirty="0" smtClean="0"/>
              <a:t>artimuosius, kaip jie vertina policijos darbą</a:t>
            </a:r>
            <a:r>
              <a:rPr lang="lt-LT" sz="1800" dirty="0" smtClean="0"/>
              <a:t>, klausta ir apie </a:t>
            </a:r>
            <a:r>
              <a:rPr lang="lt-LT" sz="1800" b="1" dirty="0" smtClean="0"/>
              <a:t>bendrąją situaciją</a:t>
            </a:r>
            <a:r>
              <a:rPr lang="lt-LT" sz="1800" dirty="0" smtClean="0"/>
              <a:t>. </a:t>
            </a:r>
            <a:r>
              <a:rPr lang="lt-LT" sz="1800" b="1" dirty="0" smtClean="0">
                <a:solidFill>
                  <a:srgbClr val="C00000"/>
                </a:solidFill>
              </a:rPr>
              <a:t>Klausimų pavyzdys</a:t>
            </a:r>
            <a:r>
              <a:rPr lang="lt-LT" sz="1800" b="1" dirty="0" smtClean="0"/>
              <a:t>: </a:t>
            </a:r>
            <a:r>
              <a:rPr lang="lt-LT" sz="1800" dirty="0" smtClean="0"/>
              <a:t>Ar sutiktumėte su teiginiu, kad Lietuvos policijoje dirba sąžiningi ir nešališki pareigūnai? Kodėl jūs taip galvojate? Pakomentuokite savo atsakymą. Kaip jūsų manymu Lietuvos policijai sekasi tirti teisės pažeidimus ir išaiškinti įtariamus asmenis? Kodėl jūs taip galvojate? Pakomentuokite savo atsakymą. Ar jūs ateityje kreiptumėtės į policiją, pranešdami apie teisės pažeidimą, jei nukentėtumėte, ar pamatytumėte kaip daromas teisės pažeidimas? Kodėl?</a:t>
            </a:r>
            <a:endParaRPr lang="lt-LT" sz="20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76071" y="1"/>
            <a:ext cx="1424197" cy="1424197"/>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389" y="72828"/>
            <a:ext cx="1048057" cy="1142382"/>
          </a:xfrm>
          <a:prstGeom prst="rect">
            <a:avLst/>
          </a:prstGeom>
        </p:spPr>
      </p:pic>
    </p:spTree>
    <p:extLst>
      <p:ext uri="{BB962C8B-B14F-4D97-AF65-F5344CB8AC3E}">
        <p14:creationId xmlns:p14="http://schemas.microsoft.com/office/powerpoint/2010/main" val="29386050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
  <TotalTime>1018</TotalTime>
  <Words>5088</Words>
  <Application>Microsoft Office PowerPoint</Application>
  <PresentationFormat>Widescreen</PresentationFormat>
  <Paragraphs>326</Paragraphs>
  <Slides>30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Calibri</vt:lpstr>
      <vt:lpstr>Calibri Light</vt:lpstr>
      <vt:lpstr>Wingdings</vt:lpstr>
      <vt:lpstr>Office Theme</vt:lpstr>
      <vt:lpstr>Mažėjantis registruotų nusikalstamų veikų skaičius ir visuomenės santykis su policija. Vertinimai ir įžvalgos  Evaldas Visockas (PD Veiklos analizės ir kontrolės valdybos vyriausiasis specialistas) Vaiva Zuzevičiūtė (MRU VSA BSKI prof.,dr. (HP), Pecs universiteto (Vengrija) Garbės prof.)  Diskusija: Kriminogeninė situacija Lietuvoje. Kas lieka nematoma ir kodėl?  2022 birželio 30 d. Vilnius, Lietuva</vt:lpstr>
      <vt:lpstr>Pranešimo planas</vt:lpstr>
      <vt:lpstr>Užregistruota nusikaltimų veikų pagal visas tarnybas</vt:lpstr>
      <vt:lpstr>Tyrimo tikslas:</vt:lpstr>
      <vt:lpstr>Tyrimo metodologinė prieiga, metodai,  dalyviai</vt:lpstr>
      <vt:lpstr>Tyrimo metodologinė prieiga, metodai, klausimai</vt:lpstr>
      <vt:lpstr>Tyrimo metodologinė prieiga, metodai,  dalyviai </vt:lpstr>
      <vt:lpstr>Tyrimo metodologinė prieiga, metodai,  dalyviai</vt:lpstr>
      <vt:lpstr>Tyrimo metodologinė prieiga, metodai, klausimų pavyzdžiai</vt:lpstr>
      <vt:lpstr>PowerPoint Presentation</vt:lpstr>
      <vt:lpstr>Fokus grupės. Priežastys, mažinančios registruotų nusikalstamų veikų  skaičių</vt:lpstr>
      <vt:lpstr>Fokus grupės. Priežastys, mažinančios registruotų nusikalstamų veikų  skaičių</vt:lpstr>
      <vt:lpstr>Fokus grupės. Priežastys, mažinančios tikrą registruotų nusikalstamų veikų  skaičių</vt:lpstr>
      <vt:lpstr>Fokus grupės. Priežastys, mažinančios tikrą registruotų nusikalstamų veikų  skaičių</vt:lpstr>
      <vt:lpstr>Fokus grupės. Priežastys, mažinančios tikrą registruotų nusikalstamų veikų  skaičių</vt:lpstr>
      <vt:lpstr>Fokus grupės. Priežastys, mažinančios tikrą registruotų nusikalstamų veikų  skaičių</vt:lpstr>
      <vt:lpstr>Fokus grupės. Priežastys, mažinančios tikrą registruotų nusikalstamų veikų  skaičių</vt:lpstr>
      <vt:lpstr>Fokus grupės. Priežastys, didinančios latentinių nusikalstamų veikų  skaičių</vt:lpstr>
      <vt:lpstr>Fokus grupės. Priežastys, didinančios latentinių nusikalstamų veikų  skaičių</vt:lpstr>
      <vt:lpstr>Fokus grupės. Priežastys, didinančios latentinių nusikalstamų veikų  skaičių</vt:lpstr>
      <vt:lpstr>Fokus grupės. Priežastys, didinančios latentinių nusikalstamų veikų  skaičių</vt:lpstr>
      <vt:lpstr>Fokus grupės. Priežastys, didinančios latentinių nusikalstamų veikų  skaičių</vt:lpstr>
      <vt:lpstr>Gyventojų interviu. Priežastys, dėl kurių kreipiasi ar nesikreipia į policiją</vt:lpstr>
      <vt:lpstr>Gyventojų interviu. Priežastys, dėl kurių kreipiasi į policiją</vt:lpstr>
      <vt:lpstr>Gyventojų interviu. Priežastys, dėl kurių kreipiasi į policiją, nesusiję su policijos veikla</vt:lpstr>
      <vt:lpstr>Gyventojų interviu. Priežastys, dėl kurių kreipiasi į policiją, susiję su policijos veikla</vt:lpstr>
      <vt:lpstr>Gyventojų interviu. Priežastys, dėl kurių nesikreipia į policiją</vt:lpstr>
      <vt:lpstr>Gyventojų interviu. Priežastys, dėl kurių nesikreipia į policiją, nesusiję su policijos veikla</vt:lpstr>
      <vt:lpstr>Gyventojų interviu. Priežastys, dėl kurių nesikreipia į policiją, susiję su policijos veikla</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Policijos departamento ir Mykolo Romerio universiteto Viešojo saugumo akademijos tyrimas</dc:title>
  <dc:creator>Evaldas Visockas</dc:creator>
  <cp:lastModifiedBy>Evaldas Visockas</cp:lastModifiedBy>
  <cp:revision>70</cp:revision>
  <dcterms:created xsi:type="dcterms:W3CDTF">2022-01-04T09:18:49Z</dcterms:created>
  <dcterms:modified xsi:type="dcterms:W3CDTF">2022-06-29T20:04:43Z</dcterms:modified>
</cp:coreProperties>
</file>